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7"/>
  </p:notesMasterIdLst>
  <p:sldIdLst>
    <p:sldId id="537" r:id="rId2"/>
    <p:sldId id="547" r:id="rId3"/>
    <p:sldId id="527" r:id="rId4"/>
    <p:sldId id="535" r:id="rId5"/>
    <p:sldId id="316" r:id="rId6"/>
    <p:sldId id="322" r:id="rId7"/>
    <p:sldId id="334" r:id="rId8"/>
    <p:sldId id="544" r:id="rId9"/>
    <p:sldId id="339" r:id="rId10"/>
    <p:sldId id="321" r:id="rId11"/>
    <p:sldId id="503" r:id="rId12"/>
    <p:sldId id="324" r:id="rId13"/>
    <p:sldId id="548" r:id="rId14"/>
    <p:sldId id="335" r:id="rId15"/>
    <p:sldId id="518" r:id="rId16"/>
    <p:sldId id="539" r:id="rId17"/>
    <p:sldId id="536" r:id="rId18"/>
    <p:sldId id="320" r:id="rId19"/>
    <p:sldId id="543" r:id="rId20"/>
    <p:sldId id="533" r:id="rId21"/>
    <p:sldId id="545" r:id="rId22"/>
    <p:sldId id="318" r:id="rId23"/>
    <p:sldId id="317" r:id="rId24"/>
    <p:sldId id="541" r:id="rId25"/>
    <p:sldId id="333" r:id="rId26"/>
  </p:sldIdLst>
  <p:sldSz cx="9144000" cy="6858000" type="screen4x3"/>
  <p:notesSz cx="6858000" cy="9874250"/>
  <p:embeddedFontLst>
    <p:embeddedFont>
      <p:font typeface="Arial Unicode MS" panose="020B0604020202020204" charset="-128"/>
      <p:regular r:id="rId28"/>
    </p:embeddedFont>
    <p:embeddedFont>
      <p:font typeface="Verdana" panose="020B0604030504040204" pitchFamily="34" charset="0"/>
      <p:regular r:id="rId29"/>
      <p:bold r:id="rId30"/>
      <p:italic r:id="rId31"/>
      <p:boldItalic r:id="rId32"/>
    </p:embeddedFont>
    <p:embeddedFont>
      <p:font typeface="MS PGothic" panose="020B0600070205080204" pitchFamily="34" charset="-128"/>
      <p:regular r:id="rId33"/>
    </p:embeddedFont>
    <p:embeddedFont>
      <p:font typeface="Calibri" panose="020F0502020204030204" pitchFamily="34" charset="0"/>
      <p:regular r:id="rId34"/>
      <p:bold r:id="rId35"/>
      <p:italic r:id="rId36"/>
      <p:boldItalic r:id="rId37"/>
    </p:embeddedFont>
    <p:embeddedFont>
      <p:font typeface="MS PGothic" panose="020B0600070205080204" pitchFamily="34" charset="-128"/>
      <p:regular r:id="rId33"/>
    </p:embeddedFont>
    <p:embeddedFont>
      <p:font typeface="Consolas" panose="020B0609020204030204" pitchFamily="49"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7438" autoAdjust="0"/>
  </p:normalViewPr>
  <p:slideViewPr>
    <p:cSldViewPr snapToGrid="0" showGuides="1">
      <p:cViewPr varScale="1">
        <p:scale>
          <a:sx n="59" d="100"/>
          <a:sy n="59" d="100"/>
        </p:scale>
        <p:origin x="1352" y="60"/>
      </p:cViewPr>
      <p:guideLst>
        <p:guide orient="horz" pos="2183"/>
        <p:guide pos="2880"/>
      </p:guideLst>
    </p:cSldViewPr>
  </p:slideViewPr>
  <p:notesTextViewPr>
    <p:cViewPr>
      <p:scale>
        <a:sx n="1" d="1"/>
        <a:sy n="1" d="1"/>
      </p:scale>
      <p:origin x="0" y="0"/>
    </p:cViewPr>
  </p:notesTextViewPr>
  <p:sorterViewPr>
    <p:cViewPr>
      <p:scale>
        <a:sx n="70" d="100"/>
        <a:sy n="70" d="100"/>
      </p:scale>
      <p:origin x="0" y="-5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AFE30-14E9-462B-BD40-38C17E613F5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C9644243-D369-431B-8212-1AAAFED71229}">
      <dgm:prSet phldrT="[Text]" custT="1"/>
      <dgm:spPr/>
      <dgm:t>
        <a:bodyPr/>
        <a:lstStyle/>
        <a:p>
          <a:r>
            <a:rPr lang="de-DE" sz="1400" dirty="0"/>
            <a:t>National </a:t>
          </a:r>
          <a:r>
            <a:rPr lang="de-DE" sz="1400" dirty="0" err="1"/>
            <a:t>climate</a:t>
          </a:r>
          <a:r>
            <a:rPr lang="de-DE" sz="1400" dirty="0"/>
            <a:t> and </a:t>
          </a:r>
          <a:r>
            <a:rPr lang="de-DE" sz="1400" dirty="0" err="1"/>
            <a:t>energy</a:t>
          </a:r>
          <a:r>
            <a:rPr lang="de-DE" sz="1400" dirty="0"/>
            <a:t> </a:t>
          </a:r>
          <a:r>
            <a:rPr lang="de-DE" sz="1400" dirty="0" err="1"/>
            <a:t>policies</a:t>
          </a:r>
          <a:endParaRPr lang="de-DE" sz="1400" dirty="0"/>
        </a:p>
      </dgm:t>
    </dgm:pt>
    <dgm:pt modelId="{3BF60A5D-23E9-4939-8FB6-8B705B0D03F5}" type="parTrans" cxnId="{3F6472B0-0463-46FE-90CE-A5C637B736DF}">
      <dgm:prSet/>
      <dgm:spPr/>
      <dgm:t>
        <a:bodyPr/>
        <a:lstStyle/>
        <a:p>
          <a:endParaRPr lang="de-DE" sz="900"/>
        </a:p>
      </dgm:t>
    </dgm:pt>
    <dgm:pt modelId="{899F24C9-1683-4EB3-8B27-19B94BC504DF}" type="sibTrans" cxnId="{3F6472B0-0463-46FE-90CE-A5C637B736DF}">
      <dgm:prSet/>
      <dgm:spPr/>
      <dgm:t>
        <a:bodyPr/>
        <a:lstStyle/>
        <a:p>
          <a:endParaRPr lang="de-DE" sz="900"/>
        </a:p>
      </dgm:t>
    </dgm:pt>
    <dgm:pt modelId="{FD4A2F6D-15B2-4C88-A835-7441289F87B0}">
      <dgm:prSet phldrT="[Text]" custT="1"/>
      <dgm:spPr/>
      <dgm:t>
        <a:bodyPr/>
        <a:lstStyle/>
        <a:p>
          <a:r>
            <a:rPr lang="de-DE" sz="1400" dirty="0"/>
            <a:t>Degree </a:t>
          </a:r>
          <a:r>
            <a:rPr lang="de-DE" sz="1400" dirty="0" err="1"/>
            <a:t>of</a:t>
          </a:r>
          <a:r>
            <a:rPr lang="de-DE" sz="1400" dirty="0"/>
            <a:t> </a:t>
          </a:r>
          <a:r>
            <a:rPr lang="de-DE" sz="1400" dirty="0" err="1"/>
            <a:t>gender</a:t>
          </a:r>
          <a:r>
            <a:rPr lang="de-DE" sz="1400" dirty="0"/>
            <a:t> </a:t>
          </a:r>
          <a:r>
            <a:rPr lang="de-DE" sz="1400" dirty="0" err="1"/>
            <a:t>equality</a:t>
          </a:r>
          <a:endParaRPr lang="de-DE" sz="1400" dirty="0"/>
        </a:p>
      </dgm:t>
    </dgm:pt>
    <dgm:pt modelId="{A7377F8F-DD9D-4DE2-B2E8-74E09D03DC73}" type="parTrans" cxnId="{903F6206-C686-448E-84C0-662882D66708}">
      <dgm:prSet/>
      <dgm:spPr/>
      <dgm:t>
        <a:bodyPr/>
        <a:lstStyle/>
        <a:p>
          <a:endParaRPr lang="de-DE" sz="900"/>
        </a:p>
      </dgm:t>
    </dgm:pt>
    <dgm:pt modelId="{300CF7D1-9BBE-458A-83D3-4FC298CA5D05}" type="sibTrans" cxnId="{903F6206-C686-448E-84C0-662882D66708}">
      <dgm:prSet/>
      <dgm:spPr/>
      <dgm:t>
        <a:bodyPr/>
        <a:lstStyle/>
        <a:p>
          <a:endParaRPr lang="de-DE" sz="900"/>
        </a:p>
      </dgm:t>
    </dgm:pt>
    <dgm:pt modelId="{17D4D940-91D7-446E-BB7F-920AF9708560}">
      <dgm:prSet phldrT="[Text]" custT="1"/>
      <dgm:spPr/>
      <dgm:t>
        <a:bodyPr/>
        <a:lstStyle/>
        <a:p>
          <a:r>
            <a:rPr lang="de-DE" sz="1400" dirty="0"/>
            <a:t>Situation and power </a:t>
          </a:r>
          <a:r>
            <a:rPr lang="de-DE" sz="1400" dirty="0" err="1"/>
            <a:t>of</a:t>
          </a:r>
          <a:r>
            <a:rPr lang="de-DE" sz="1400" dirty="0"/>
            <a:t> </a:t>
          </a:r>
          <a:r>
            <a:rPr lang="de-DE" sz="1400" dirty="0" err="1"/>
            <a:t>civil</a:t>
          </a:r>
          <a:r>
            <a:rPr lang="de-DE" sz="1400" dirty="0"/>
            <a:t> </a:t>
          </a:r>
          <a:r>
            <a:rPr lang="de-DE" sz="1400" dirty="0" err="1"/>
            <a:t>society</a:t>
          </a:r>
          <a:endParaRPr lang="de-DE" sz="1400" dirty="0"/>
        </a:p>
      </dgm:t>
    </dgm:pt>
    <dgm:pt modelId="{446AFBE5-A971-46EE-BE29-89CEBDE718C0}" type="parTrans" cxnId="{8EF74EB8-1373-4518-BA20-2ED7BF2867B9}">
      <dgm:prSet/>
      <dgm:spPr/>
      <dgm:t>
        <a:bodyPr/>
        <a:lstStyle/>
        <a:p>
          <a:endParaRPr lang="de-DE" sz="900"/>
        </a:p>
      </dgm:t>
    </dgm:pt>
    <dgm:pt modelId="{8A2948F1-85EE-4787-AD6B-BE98256A26BB}" type="sibTrans" cxnId="{8EF74EB8-1373-4518-BA20-2ED7BF2867B9}">
      <dgm:prSet/>
      <dgm:spPr/>
      <dgm:t>
        <a:bodyPr/>
        <a:lstStyle/>
        <a:p>
          <a:endParaRPr lang="de-DE" sz="900"/>
        </a:p>
      </dgm:t>
    </dgm:pt>
    <dgm:pt modelId="{91437A28-164C-4D37-8F6C-F6DE8C56CC36}">
      <dgm:prSet phldrT="[Text]" custT="1"/>
      <dgm:spPr/>
      <dgm:t>
        <a:bodyPr/>
        <a:lstStyle/>
        <a:p>
          <a:r>
            <a:rPr lang="de-DE" sz="1400" dirty="0"/>
            <a:t>Legal </a:t>
          </a:r>
          <a:r>
            <a:rPr lang="de-DE" sz="1400" dirty="0" err="1"/>
            <a:t>framework</a:t>
          </a:r>
          <a:r>
            <a:rPr lang="de-DE" sz="1400" dirty="0"/>
            <a:t> </a:t>
          </a:r>
          <a:r>
            <a:rPr lang="de-DE" sz="1400" dirty="0" err="1"/>
            <a:t>for</a:t>
          </a:r>
          <a:r>
            <a:rPr lang="de-DE" sz="1400" dirty="0"/>
            <a:t> </a:t>
          </a:r>
          <a:r>
            <a:rPr lang="de-DE" sz="1400" dirty="0" err="1"/>
            <a:t>coops</a:t>
          </a:r>
          <a:endParaRPr lang="de-DE" sz="1400" dirty="0"/>
        </a:p>
      </dgm:t>
    </dgm:pt>
    <dgm:pt modelId="{561B79C0-BB98-47F2-A28B-9DD3DECDAB9C}" type="parTrans" cxnId="{9EC2B90C-8115-422C-ADB0-94B2DCD5B7AC}">
      <dgm:prSet/>
      <dgm:spPr/>
      <dgm:t>
        <a:bodyPr/>
        <a:lstStyle/>
        <a:p>
          <a:endParaRPr lang="de-DE" sz="900"/>
        </a:p>
      </dgm:t>
    </dgm:pt>
    <dgm:pt modelId="{F8C93B7E-A9D8-44B6-992F-864D67903F09}" type="sibTrans" cxnId="{9EC2B90C-8115-422C-ADB0-94B2DCD5B7AC}">
      <dgm:prSet/>
      <dgm:spPr/>
      <dgm:t>
        <a:bodyPr/>
        <a:lstStyle/>
        <a:p>
          <a:endParaRPr lang="de-DE" sz="900"/>
        </a:p>
      </dgm:t>
    </dgm:pt>
    <dgm:pt modelId="{1534260C-0420-41E4-BD93-1221E1C0D4E4}">
      <dgm:prSet custT="1"/>
      <dgm:spPr/>
      <dgm:t>
        <a:bodyPr/>
        <a:lstStyle/>
        <a:p>
          <a:r>
            <a:rPr lang="en-US" sz="1000" dirty="0"/>
            <a:t>All countries ratified the Paris Agreement and have GHG emission reduction and RE targets</a:t>
          </a:r>
          <a:endParaRPr lang="de-DE" sz="1000" dirty="0"/>
        </a:p>
      </dgm:t>
    </dgm:pt>
    <dgm:pt modelId="{E1F57791-1F0C-434E-8A8F-1C9A47A1A523}" type="parTrans" cxnId="{B09C9D6A-7CDB-41CA-9445-0F1225C496CA}">
      <dgm:prSet/>
      <dgm:spPr/>
      <dgm:t>
        <a:bodyPr/>
        <a:lstStyle/>
        <a:p>
          <a:endParaRPr lang="de-DE" sz="900"/>
        </a:p>
      </dgm:t>
    </dgm:pt>
    <dgm:pt modelId="{37FA2778-5E61-43D5-B435-265C4C1EB5B7}" type="sibTrans" cxnId="{B09C9D6A-7CDB-41CA-9445-0F1225C496CA}">
      <dgm:prSet/>
      <dgm:spPr/>
      <dgm:t>
        <a:bodyPr/>
        <a:lstStyle/>
        <a:p>
          <a:endParaRPr lang="de-DE" sz="900"/>
        </a:p>
      </dgm:t>
    </dgm:pt>
    <dgm:pt modelId="{B1D2D438-06D6-459F-BCB8-89B115B246C1}">
      <dgm:prSet phldrT="[Text]" custT="1"/>
      <dgm:spPr/>
      <dgm:t>
        <a:bodyPr/>
        <a:lstStyle/>
        <a:p>
          <a:r>
            <a:rPr lang="en-GB" sz="1000" dirty="0"/>
            <a:t>All target countries recognize the legal form of cooperatives, yet energy cooperatives remain uncommon</a:t>
          </a:r>
          <a:endParaRPr lang="de-DE" sz="1000" dirty="0"/>
        </a:p>
      </dgm:t>
    </dgm:pt>
    <dgm:pt modelId="{0D665CCD-7D20-4CCE-A8F1-EBCAD61DF084}" type="parTrans" cxnId="{5A7E9861-F8EC-4D5B-B719-05E94C5ED4AD}">
      <dgm:prSet/>
      <dgm:spPr/>
      <dgm:t>
        <a:bodyPr/>
        <a:lstStyle/>
        <a:p>
          <a:endParaRPr lang="de-DE" sz="900"/>
        </a:p>
      </dgm:t>
    </dgm:pt>
    <dgm:pt modelId="{7073AE2B-B3C1-424E-92A2-49A9FBA34F67}" type="sibTrans" cxnId="{5A7E9861-F8EC-4D5B-B719-05E94C5ED4AD}">
      <dgm:prSet/>
      <dgm:spPr/>
      <dgm:t>
        <a:bodyPr/>
        <a:lstStyle/>
        <a:p>
          <a:endParaRPr lang="de-DE" sz="900"/>
        </a:p>
      </dgm:t>
    </dgm:pt>
    <dgm:pt modelId="{B85C6F48-F9B4-457D-8150-E62134C2FCA9}">
      <dgm:prSet phldrT="[Text]" custT="1"/>
      <dgm:spPr/>
      <dgm:t>
        <a:bodyPr/>
        <a:lstStyle/>
        <a:p>
          <a:r>
            <a:rPr lang="de-DE" sz="1400" dirty="0" err="1"/>
            <a:t>Existing</a:t>
          </a:r>
          <a:r>
            <a:rPr lang="de-DE" sz="1400" dirty="0"/>
            <a:t> </a:t>
          </a:r>
          <a:r>
            <a:rPr lang="de-DE" sz="1400" dirty="0" err="1"/>
            <a:t>pilots</a:t>
          </a:r>
          <a:r>
            <a:rPr lang="de-DE" sz="1400" dirty="0"/>
            <a:t>, </a:t>
          </a:r>
          <a:r>
            <a:rPr lang="de-DE" sz="1400" dirty="0" err="1"/>
            <a:t>business</a:t>
          </a:r>
          <a:r>
            <a:rPr lang="de-DE" sz="1400" dirty="0"/>
            <a:t> </a:t>
          </a:r>
          <a:r>
            <a:rPr lang="de-DE" sz="1400" dirty="0" err="1"/>
            <a:t>models</a:t>
          </a:r>
          <a:r>
            <a:rPr lang="de-DE" sz="1400" dirty="0"/>
            <a:t> and </a:t>
          </a:r>
          <a:r>
            <a:rPr lang="de-DE" sz="1400" dirty="0" err="1"/>
            <a:t>technologies</a:t>
          </a:r>
          <a:endParaRPr lang="de-DE" sz="1400" dirty="0"/>
        </a:p>
      </dgm:t>
    </dgm:pt>
    <dgm:pt modelId="{31A67041-89A9-42C3-8532-D77E72839810}" type="parTrans" cxnId="{E2DE2A24-B6D8-4C81-A112-D06328820CA5}">
      <dgm:prSet/>
      <dgm:spPr/>
      <dgm:t>
        <a:bodyPr/>
        <a:lstStyle/>
        <a:p>
          <a:endParaRPr lang="de-DE" sz="900"/>
        </a:p>
      </dgm:t>
    </dgm:pt>
    <dgm:pt modelId="{B745A8FB-13AF-4FD7-BFD6-3F99C875F7AD}" type="sibTrans" cxnId="{E2DE2A24-B6D8-4C81-A112-D06328820CA5}">
      <dgm:prSet/>
      <dgm:spPr/>
      <dgm:t>
        <a:bodyPr/>
        <a:lstStyle/>
        <a:p>
          <a:endParaRPr lang="de-DE" sz="900"/>
        </a:p>
      </dgm:t>
    </dgm:pt>
    <dgm:pt modelId="{A285DBF4-3CDC-44F1-A8B9-006D5B1FADF2}">
      <dgm:prSet phldrT="[Text]" custT="1"/>
      <dgm:spPr/>
      <dgm:t>
        <a:bodyPr/>
        <a:lstStyle/>
        <a:p>
          <a:r>
            <a:rPr lang="en-GB" sz="1000" dirty="0"/>
            <a:t>In all countries – except Belarus – initiatives have already started small-scale decentralized RE projects with public participation</a:t>
          </a:r>
          <a:endParaRPr lang="de-DE" sz="1000" dirty="0"/>
        </a:p>
      </dgm:t>
    </dgm:pt>
    <dgm:pt modelId="{C534332A-80FF-47E8-99EE-C0A2FBB6A995}" type="parTrans" cxnId="{B280D702-EA0F-4C6F-9D2D-A5B4E9462F14}">
      <dgm:prSet/>
      <dgm:spPr/>
      <dgm:t>
        <a:bodyPr/>
        <a:lstStyle/>
        <a:p>
          <a:endParaRPr lang="de-DE" sz="900"/>
        </a:p>
      </dgm:t>
    </dgm:pt>
    <dgm:pt modelId="{E9D9E974-B607-4AFC-AE80-D8548C1A123E}" type="sibTrans" cxnId="{B280D702-EA0F-4C6F-9D2D-A5B4E9462F14}">
      <dgm:prSet/>
      <dgm:spPr/>
      <dgm:t>
        <a:bodyPr/>
        <a:lstStyle/>
        <a:p>
          <a:endParaRPr lang="de-DE" sz="900"/>
        </a:p>
      </dgm:t>
    </dgm:pt>
    <dgm:pt modelId="{A4EFA572-B86A-494F-866C-F3F593612E1D}">
      <dgm:prSet custT="1"/>
      <dgm:spPr/>
      <dgm:t>
        <a:bodyPr/>
        <a:lstStyle/>
        <a:p>
          <a:r>
            <a:rPr lang="en-US" sz="1000" dirty="0"/>
            <a:t>Energy communities could assist in meeting the objectives of the UN agreement</a:t>
          </a:r>
          <a:endParaRPr lang="de-DE" sz="1000" dirty="0"/>
        </a:p>
      </dgm:t>
    </dgm:pt>
    <dgm:pt modelId="{6D4DB96C-48F8-451C-9174-E005019DFC83}" type="parTrans" cxnId="{57AD6E0C-06D1-419E-88DC-5DEE128FB1CB}">
      <dgm:prSet/>
      <dgm:spPr/>
      <dgm:t>
        <a:bodyPr/>
        <a:lstStyle/>
        <a:p>
          <a:endParaRPr lang="de-DE" sz="900"/>
        </a:p>
      </dgm:t>
    </dgm:pt>
    <dgm:pt modelId="{7CA6FB51-D9F6-45F0-90CE-BFE9738A3F79}" type="sibTrans" cxnId="{57AD6E0C-06D1-419E-88DC-5DEE128FB1CB}">
      <dgm:prSet/>
      <dgm:spPr/>
      <dgm:t>
        <a:bodyPr/>
        <a:lstStyle/>
        <a:p>
          <a:endParaRPr lang="de-DE" sz="900"/>
        </a:p>
      </dgm:t>
    </dgm:pt>
    <dgm:pt modelId="{11147F3E-92AE-4A86-B9EC-CC072D183F15}">
      <dgm:prSet phldrT="[Text]" custT="1"/>
      <dgm:spPr/>
      <dgm:t>
        <a:bodyPr/>
        <a:lstStyle/>
        <a:p>
          <a:r>
            <a:rPr lang="en-GB" sz="1000" dirty="0"/>
            <a:t>Gender budgeting is used in pilots just in Ukraine, Moldova and Serbia.</a:t>
          </a:r>
          <a:endParaRPr lang="de-DE" sz="1000" dirty="0"/>
        </a:p>
      </dgm:t>
    </dgm:pt>
    <dgm:pt modelId="{3D124D70-DDCA-4D7D-8D21-BDD3EFDC9DC7}" type="parTrans" cxnId="{D4CEC478-3BB2-44D9-A5A4-5C293A530868}">
      <dgm:prSet/>
      <dgm:spPr/>
      <dgm:t>
        <a:bodyPr/>
        <a:lstStyle/>
        <a:p>
          <a:endParaRPr lang="de-DE" sz="900"/>
        </a:p>
      </dgm:t>
    </dgm:pt>
    <dgm:pt modelId="{FEB373D5-E9F7-4987-ADA8-A6CD6524A541}" type="sibTrans" cxnId="{D4CEC478-3BB2-44D9-A5A4-5C293A530868}">
      <dgm:prSet/>
      <dgm:spPr/>
      <dgm:t>
        <a:bodyPr/>
        <a:lstStyle/>
        <a:p>
          <a:endParaRPr lang="de-DE" sz="900"/>
        </a:p>
      </dgm:t>
    </dgm:pt>
    <dgm:pt modelId="{5BEEF781-D1B5-472D-8EE5-C1AB9104CF37}">
      <dgm:prSet phldrT="[Text]" custT="1"/>
      <dgm:spPr/>
      <dgm:t>
        <a:bodyPr/>
        <a:lstStyle/>
        <a:p>
          <a:r>
            <a:rPr lang="en-GB" sz="1000" dirty="0"/>
            <a:t>Gender mainstreaming is included in some National Strategies on Gender Equality</a:t>
          </a:r>
          <a:endParaRPr lang="de-DE" sz="1000" dirty="0"/>
        </a:p>
      </dgm:t>
    </dgm:pt>
    <dgm:pt modelId="{17A6103C-DFD4-49EA-9DE5-B825F95BB6E9}" type="parTrans" cxnId="{C1ADB1E5-72B9-4CC1-8217-1EEE56F8DB14}">
      <dgm:prSet/>
      <dgm:spPr/>
      <dgm:t>
        <a:bodyPr/>
        <a:lstStyle/>
        <a:p>
          <a:endParaRPr lang="de-DE" sz="900"/>
        </a:p>
      </dgm:t>
    </dgm:pt>
    <dgm:pt modelId="{DC1AD9E4-24A5-4279-A29D-9B86C9D13262}" type="sibTrans" cxnId="{C1ADB1E5-72B9-4CC1-8217-1EEE56F8DB14}">
      <dgm:prSet/>
      <dgm:spPr/>
      <dgm:t>
        <a:bodyPr/>
        <a:lstStyle/>
        <a:p>
          <a:endParaRPr lang="de-DE" sz="900"/>
        </a:p>
      </dgm:t>
    </dgm:pt>
    <dgm:pt modelId="{2476B4B9-7611-4885-8623-FDDB3D5F6783}">
      <dgm:prSet phldrT="[Text]" custT="1"/>
      <dgm:spPr/>
      <dgm:t>
        <a:bodyPr/>
        <a:lstStyle/>
        <a:p>
          <a:r>
            <a:rPr lang="en-GB" sz="1000" dirty="0"/>
            <a:t>Similar challenges with addressing gender inequality. Existing instruments are often not </a:t>
          </a:r>
          <a:r>
            <a:rPr lang="en-GB" sz="1000"/>
            <a:t>in practice</a:t>
          </a:r>
          <a:endParaRPr lang="de-DE" sz="1000" dirty="0"/>
        </a:p>
      </dgm:t>
    </dgm:pt>
    <dgm:pt modelId="{B17B58E7-05F2-43FD-B0E2-D09C4E595365}" type="parTrans" cxnId="{73E15FA1-641F-4126-BAF4-7733080FA09B}">
      <dgm:prSet/>
      <dgm:spPr/>
      <dgm:t>
        <a:bodyPr/>
        <a:lstStyle/>
        <a:p>
          <a:endParaRPr lang="de-DE" sz="900"/>
        </a:p>
      </dgm:t>
    </dgm:pt>
    <dgm:pt modelId="{9B9007B0-3D18-4E6F-81B7-ED23DFC9CBB7}" type="sibTrans" cxnId="{73E15FA1-641F-4126-BAF4-7733080FA09B}">
      <dgm:prSet/>
      <dgm:spPr/>
      <dgm:t>
        <a:bodyPr/>
        <a:lstStyle/>
        <a:p>
          <a:endParaRPr lang="de-DE" sz="900"/>
        </a:p>
      </dgm:t>
    </dgm:pt>
    <dgm:pt modelId="{6A44581A-E8DD-4E6B-9111-6AE4B3FD40EA}">
      <dgm:prSet phldrT="[Text]" custT="1"/>
      <dgm:spPr/>
      <dgm:t>
        <a:bodyPr/>
        <a:lstStyle/>
        <a:p>
          <a:r>
            <a:rPr lang="en-GB" sz="1000" dirty="0"/>
            <a:t>Low trust (including trust in non-profits) by influx of non-indigenous forms of civil society</a:t>
          </a:r>
          <a:endParaRPr lang="de-DE" sz="1000" dirty="0"/>
        </a:p>
      </dgm:t>
    </dgm:pt>
    <dgm:pt modelId="{A7953589-2A69-416C-B0B3-EEB7DB31C720}" type="parTrans" cxnId="{B13D3872-330F-4DAE-8946-981A9F64C4D8}">
      <dgm:prSet/>
      <dgm:spPr/>
      <dgm:t>
        <a:bodyPr/>
        <a:lstStyle/>
        <a:p>
          <a:endParaRPr lang="de-DE" sz="900"/>
        </a:p>
      </dgm:t>
    </dgm:pt>
    <dgm:pt modelId="{6AF21A48-94BA-497C-933A-3D5152DE857C}" type="sibTrans" cxnId="{B13D3872-330F-4DAE-8946-981A9F64C4D8}">
      <dgm:prSet/>
      <dgm:spPr/>
      <dgm:t>
        <a:bodyPr/>
        <a:lstStyle/>
        <a:p>
          <a:endParaRPr lang="de-DE" sz="900"/>
        </a:p>
      </dgm:t>
    </dgm:pt>
    <dgm:pt modelId="{DF996B86-78DD-4E74-AD9A-CD8367AA86E4}">
      <dgm:prSet phldrT="[Text]" custT="1"/>
      <dgm:spPr/>
      <dgm:t>
        <a:bodyPr/>
        <a:lstStyle/>
        <a:p>
          <a:r>
            <a:rPr lang="en-GB" sz="1000" dirty="0"/>
            <a:t>Strong correlation between socio-economic development and the overall enabling environment for civil society</a:t>
          </a:r>
          <a:endParaRPr lang="de-DE" sz="1000" dirty="0"/>
        </a:p>
      </dgm:t>
    </dgm:pt>
    <dgm:pt modelId="{0792B453-7DAB-4FBD-B6AE-B812FBCE28EC}" type="parTrans" cxnId="{FF1685AB-FEEB-46D0-8FA2-ED6D3CCA98BB}">
      <dgm:prSet/>
      <dgm:spPr/>
      <dgm:t>
        <a:bodyPr/>
        <a:lstStyle/>
        <a:p>
          <a:endParaRPr lang="de-DE" sz="900"/>
        </a:p>
      </dgm:t>
    </dgm:pt>
    <dgm:pt modelId="{28F8F972-5936-4D33-88CB-0BC521EE2A6C}" type="sibTrans" cxnId="{FF1685AB-FEEB-46D0-8FA2-ED6D3CCA98BB}">
      <dgm:prSet/>
      <dgm:spPr/>
      <dgm:t>
        <a:bodyPr/>
        <a:lstStyle/>
        <a:p>
          <a:endParaRPr lang="de-DE" sz="900"/>
        </a:p>
      </dgm:t>
    </dgm:pt>
    <dgm:pt modelId="{72B3DD3D-A6DA-4B1E-BF4B-78D0AB85C16C}">
      <dgm:prSet phldrT="[Text]" custT="1"/>
      <dgm:spPr/>
      <dgm:t>
        <a:bodyPr/>
        <a:lstStyle/>
        <a:p>
          <a:r>
            <a:rPr lang="en-GB" sz="1000"/>
            <a:t>Lack </a:t>
          </a:r>
          <a:r>
            <a:rPr lang="en-GB" sz="1000" dirty="0"/>
            <a:t>of knowledge and missing support are main barriers</a:t>
          </a:r>
          <a:endParaRPr lang="de-DE" sz="1000" dirty="0"/>
        </a:p>
      </dgm:t>
    </dgm:pt>
    <dgm:pt modelId="{23883AC4-A006-45C6-A9B4-B1F07A918F32}" type="parTrans" cxnId="{51BD31C6-8506-407D-B901-C44E8B37E11D}">
      <dgm:prSet/>
      <dgm:spPr/>
      <dgm:t>
        <a:bodyPr/>
        <a:lstStyle/>
        <a:p>
          <a:endParaRPr lang="de-DE" sz="900"/>
        </a:p>
      </dgm:t>
    </dgm:pt>
    <dgm:pt modelId="{FFD4D73E-1C88-4858-A360-204105549758}" type="sibTrans" cxnId="{51BD31C6-8506-407D-B901-C44E8B37E11D}">
      <dgm:prSet/>
      <dgm:spPr/>
      <dgm:t>
        <a:bodyPr/>
        <a:lstStyle/>
        <a:p>
          <a:endParaRPr lang="de-DE" sz="900"/>
        </a:p>
      </dgm:t>
    </dgm:pt>
    <dgm:pt modelId="{9D0709D7-F16A-4993-9963-E7272A83EEF2}">
      <dgm:prSet phldrT="[Text]" custT="1"/>
      <dgm:spPr/>
      <dgm:t>
        <a:bodyPr/>
        <a:lstStyle/>
        <a:p>
          <a:r>
            <a:rPr lang="en-GB" sz="1000" dirty="0"/>
            <a:t>Still struggling with strong monopolistic structures, lack of funding and experience in the model, they show reasonable and successful energy solutions</a:t>
          </a:r>
          <a:endParaRPr lang="de-DE" sz="1000" dirty="0"/>
        </a:p>
      </dgm:t>
    </dgm:pt>
    <dgm:pt modelId="{96998625-4CD2-4563-9B93-6BA09B70F2FD}" type="sibTrans" cxnId="{616BE68F-AC2F-40D4-9B06-128EBCBEA847}">
      <dgm:prSet/>
      <dgm:spPr/>
      <dgm:t>
        <a:bodyPr/>
        <a:lstStyle/>
        <a:p>
          <a:endParaRPr lang="de-DE" sz="900"/>
        </a:p>
      </dgm:t>
    </dgm:pt>
    <dgm:pt modelId="{EFB80FB0-9C7E-4203-93D0-C4D518D0F9B2}" type="parTrans" cxnId="{616BE68F-AC2F-40D4-9B06-128EBCBEA847}">
      <dgm:prSet/>
      <dgm:spPr/>
      <dgm:t>
        <a:bodyPr/>
        <a:lstStyle/>
        <a:p>
          <a:endParaRPr lang="de-DE" sz="900"/>
        </a:p>
      </dgm:t>
    </dgm:pt>
    <dgm:pt modelId="{4027E83A-774B-440C-AE2F-CB81AEB93652}" type="pres">
      <dgm:prSet presAssocID="{A40AFE30-14E9-462B-BD40-38C17E613F5A}" presName="theList" presStyleCnt="0">
        <dgm:presLayoutVars>
          <dgm:dir/>
          <dgm:animLvl val="lvl"/>
          <dgm:resizeHandles val="exact"/>
        </dgm:presLayoutVars>
      </dgm:prSet>
      <dgm:spPr/>
    </dgm:pt>
    <dgm:pt modelId="{3F6AE6E4-FA24-42F7-8148-21D777EE1662}" type="pres">
      <dgm:prSet presAssocID="{C9644243-D369-431B-8212-1AAAFED71229}" presName="compNode" presStyleCnt="0"/>
      <dgm:spPr/>
    </dgm:pt>
    <dgm:pt modelId="{5002AE8B-C24C-462F-B0EE-13CA07F8D864}" type="pres">
      <dgm:prSet presAssocID="{C9644243-D369-431B-8212-1AAAFED71229}" presName="aNode" presStyleLbl="bgShp" presStyleIdx="0" presStyleCnt="5"/>
      <dgm:spPr/>
    </dgm:pt>
    <dgm:pt modelId="{3188AB4F-9C17-4EE7-BF89-588E94330E1C}" type="pres">
      <dgm:prSet presAssocID="{C9644243-D369-431B-8212-1AAAFED71229}" presName="textNode" presStyleLbl="bgShp" presStyleIdx="0" presStyleCnt="5"/>
      <dgm:spPr/>
    </dgm:pt>
    <dgm:pt modelId="{1E8F2934-0DE9-4758-991D-A84C2D1CB157}" type="pres">
      <dgm:prSet presAssocID="{C9644243-D369-431B-8212-1AAAFED71229}" presName="compChildNode" presStyleCnt="0"/>
      <dgm:spPr/>
    </dgm:pt>
    <dgm:pt modelId="{EA1E1C6F-BD65-4154-BCC4-BEA2037DBB78}" type="pres">
      <dgm:prSet presAssocID="{C9644243-D369-431B-8212-1AAAFED71229}" presName="theInnerList" presStyleCnt="0"/>
      <dgm:spPr/>
    </dgm:pt>
    <dgm:pt modelId="{3A8B0E6C-91F3-40B7-82A0-48F4C10F8D0A}" type="pres">
      <dgm:prSet presAssocID="{1534260C-0420-41E4-BD93-1221E1C0D4E4}" presName="childNode" presStyleLbl="node1" presStyleIdx="0" presStyleCnt="11">
        <dgm:presLayoutVars>
          <dgm:bulletEnabled val="1"/>
        </dgm:presLayoutVars>
      </dgm:prSet>
      <dgm:spPr/>
    </dgm:pt>
    <dgm:pt modelId="{52082009-649E-4576-B5D5-354617F3A6A6}" type="pres">
      <dgm:prSet presAssocID="{1534260C-0420-41E4-BD93-1221E1C0D4E4}" presName="aSpace2" presStyleCnt="0"/>
      <dgm:spPr/>
    </dgm:pt>
    <dgm:pt modelId="{6B87D550-C7EE-4B43-8666-7C776E5229F3}" type="pres">
      <dgm:prSet presAssocID="{A4EFA572-B86A-494F-866C-F3F593612E1D}" presName="childNode" presStyleLbl="node1" presStyleIdx="1" presStyleCnt="11">
        <dgm:presLayoutVars>
          <dgm:bulletEnabled val="1"/>
        </dgm:presLayoutVars>
      </dgm:prSet>
      <dgm:spPr/>
    </dgm:pt>
    <dgm:pt modelId="{6FE99FEF-279E-40E7-9187-63346093A156}" type="pres">
      <dgm:prSet presAssocID="{C9644243-D369-431B-8212-1AAAFED71229}" presName="aSpace" presStyleCnt="0"/>
      <dgm:spPr/>
    </dgm:pt>
    <dgm:pt modelId="{9A4D518C-869C-42E8-8F8D-653232B852ED}" type="pres">
      <dgm:prSet presAssocID="{FD4A2F6D-15B2-4C88-A835-7441289F87B0}" presName="compNode" presStyleCnt="0"/>
      <dgm:spPr/>
    </dgm:pt>
    <dgm:pt modelId="{B4FA7CA1-10FA-422E-B217-33F9411B1B95}" type="pres">
      <dgm:prSet presAssocID="{FD4A2F6D-15B2-4C88-A835-7441289F87B0}" presName="aNode" presStyleLbl="bgShp" presStyleIdx="1" presStyleCnt="5" custLinFactNeighborY="240"/>
      <dgm:spPr/>
    </dgm:pt>
    <dgm:pt modelId="{CC8E942A-9A70-4C13-B351-E6B31214C4CD}" type="pres">
      <dgm:prSet presAssocID="{FD4A2F6D-15B2-4C88-A835-7441289F87B0}" presName="textNode" presStyleLbl="bgShp" presStyleIdx="1" presStyleCnt="5"/>
      <dgm:spPr/>
    </dgm:pt>
    <dgm:pt modelId="{3F422771-4F11-4069-87BC-1A911FAB3E83}" type="pres">
      <dgm:prSet presAssocID="{FD4A2F6D-15B2-4C88-A835-7441289F87B0}" presName="compChildNode" presStyleCnt="0"/>
      <dgm:spPr/>
    </dgm:pt>
    <dgm:pt modelId="{7439ACBF-4AD6-4428-9733-312206F00748}" type="pres">
      <dgm:prSet presAssocID="{FD4A2F6D-15B2-4C88-A835-7441289F87B0}" presName="theInnerList" presStyleCnt="0"/>
      <dgm:spPr/>
    </dgm:pt>
    <dgm:pt modelId="{63A22D0E-4ADC-43ED-BE68-AF953F2D03E5}" type="pres">
      <dgm:prSet presAssocID="{5BEEF781-D1B5-472D-8EE5-C1AB9104CF37}" presName="childNode" presStyleLbl="node1" presStyleIdx="2" presStyleCnt="11">
        <dgm:presLayoutVars>
          <dgm:bulletEnabled val="1"/>
        </dgm:presLayoutVars>
      </dgm:prSet>
      <dgm:spPr/>
    </dgm:pt>
    <dgm:pt modelId="{A80388F7-E724-4C2E-A6F3-6EAEEE5DDF53}" type="pres">
      <dgm:prSet presAssocID="{5BEEF781-D1B5-472D-8EE5-C1AB9104CF37}" presName="aSpace2" presStyleCnt="0"/>
      <dgm:spPr/>
    </dgm:pt>
    <dgm:pt modelId="{0C4D845C-73A4-429F-8363-AEFA7811DB8B}" type="pres">
      <dgm:prSet presAssocID="{11147F3E-92AE-4A86-B9EC-CC072D183F15}" presName="childNode" presStyleLbl="node1" presStyleIdx="3" presStyleCnt="11">
        <dgm:presLayoutVars>
          <dgm:bulletEnabled val="1"/>
        </dgm:presLayoutVars>
      </dgm:prSet>
      <dgm:spPr/>
    </dgm:pt>
    <dgm:pt modelId="{7A75A57C-4F6C-4656-A0DA-6507D6768249}" type="pres">
      <dgm:prSet presAssocID="{11147F3E-92AE-4A86-B9EC-CC072D183F15}" presName="aSpace2" presStyleCnt="0"/>
      <dgm:spPr/>
    </dgm:pt>
    <dgm:pt modelId="{71B1AFA0-C479-421D-91DE-CA5AF17AA529}" type="pres">
      <dgm:prSet presAssocID="{2476B4B9-7611-4885-8623-FDDB3D5F6783}" presName="childNode" presStyleLbl="node1" presStyleIdx="4" presStyleCnt="11" custScaleY="163806">
        <dgm:presLayoutVars>
          <dgm:bulletEnabled val="1"/>
        </dgm:presLayoutVars>
      </dgm:prSet>
      <dgm:spPr/>
    </dgm:pt>
    <dgm:pt modelId="{9EC6CFB1-501B-435B-BAE6-A69D846DC418}" type="pres">
      <dgm:prSet presAssocID="{FD4A2F6D-15B2-4C88-A835-7441289F87B0}" presName="aSpace" presStyleCnt="0"/>
      <dgm:spPr/>
    </dgm:pt>
    <dgm:pt modelId="{2CA46A85-404C-4A65-8646-CC5AF3130B0E}" type="pres">
      <dgm:prSet presAssocID="{17D4D940-91D7-446E-BB7F-920AF9708560}" presName="compNode" presStyleCnt="0"/>
      <dgm:spPr/>
    </dgm:pt>
    <dgm:pt modelId="{1B023172-8D02-4BE8-B307-0CEA130E65CC}" type="pres">
      <dgm:prSet presAssocID="{17D4D940-91D7-446E-BB7F-920AF9708560}" presName="aNode" presStyleLbl="bgShp" presStyleIdx="2" presStyleCnt="5"/>
      <dgm:spPr/>
    </dgm:pt>
    <dgm:pt modelId="{0BFFE137-7B0C-4C18-BCB5-CD40DA22284C}" type="pres">
      <dgm:prSet presAssocID="{17D4D940-91D7-446E-BB7F-920AF9708560}" presName="textNode" presStyleLbl="bgShp" presStyleIdx="2" presStyleCnt="5"/>
      <dgm:spPr/>
    </dgm:pt>
    <dgm:pt modelId="{D2EBE10E-1CA6-45FF-9AEB-3CAF9F487F05}" type="pres">
      <dgm:prSet presAssocID="{17D4D940-91D7-446E-BB7F-920AF9708560}" presName="compChildNode" presStyleCnt="0"/>
      <dgm:spPr/>
    </dgm:pt>
    <dgm:pt modelId="{EC549179-0DAF-42FE-999E-CF21E3053332}" type="pres">
      <dgm:prSet presAssocID="{17D4D940-91D7-446E-BB7F-920AF9708560}" presName="theInnerList" presStyleCnt="0"/>
      <dgm:spPr/>
    </dgm:pt>
    <dgm:pt modelId="{ECB16335-27A3-4AA8-A57D-51883FF7225B}" type="pres">
      <dgm:prSet presAssocID="{6A44581A-E8DD-4E6B-9111-6AE4B3FD40EA}" presName="childNode" presStyleLbl="node1" presStyleIdx="5" presStyleCnt="11">
        <dgm:presLayoutVars>
          <dgm:bulletEnabled val="1"/>
        </dgm:presLayoutVars>
      </dgm:prSet>
      <dgm:spPr/>
    </dgm:pt>
    <dgm:pt modelId="{6E623455-1A8F-4A13-BD04-98FDF977E182}" type="pres">
      <dgm:prSet presAssocID="{6A44581A-E8DD-4E6B-9111-6AE4B3FD40EA}" presName="aSpace2" presStyleCnt="0"/>
      <dgm:spPr/>
    </dgm:pt>
    <dgm:pt modelId="{D3C87EBD-1403-414A-8A2C-FF09DAAC0A19}" type="pres">
      <dgm:prSet presAssocID="{DF996B86-78DD-4E74-AD9A-CD8367AA86E4}" presName="childNode" presStyleLbl="node1" presStyleIdx="6" presStyleCnt="11">
        <dgm:presLayoutVars>
          <dgm:bulletEnabled val="1"/>
        </dgm:presLayoutVars>
      </dgm:prSet>
      <dgm:spPr/>
    </dgm:pt>
    <dgm:pt modelId="{DC92B101-46D9-41D0-8410-1FE8AFD97DE4}" type="pres">
      <dgm:prSet presAssocID="{17D4D940-91D7-446E-BB7F-920AF9708560}" presName="aSpace" presStyleCnt="0"/>
      <dgm:spPr/>
    </dgm:pt>
    <dgm:pt modelId="{B9159612-4E85-4515-B89C-D530DF1FAA5E}" type="pres">
      <dgm:prSet presAssocID="{91437A28-164C-4D37-8F6C-F6DE8C56CC36}" presName="compNode" presStyleCnt="0"/>
      <dgm:spPr/>
    </dgm:pt>
    <dgm:pt modelId="{2B9CB3E5-FAC7-4184-9A90-14BA7CBC2E41}" type="pres">
      <dgm:prSet presAssocID="{91437A28-164C-4D37-8F6C-F6DE8C56CC36}" presName="aNode" presStyleLbl="bgShp" presStyleIdx="3" presStyleCnt="5"/>
      <dgm:spPr/>
    </dgm:pt>
    <dgm:pt modelId="{3E641A3A-16D0-4AA8-8A3C-319ED5EACCE9}" type="pres">
      <dgm:prSet presAssocID="{91437A28-164C-4D37-8F6C-F6DE8C56CC36}" presName="textNode" presStyleLbl="bgShp" presStyleIdx="3" presStyleCnt="5"/>
      <dgm:spPr/>
    </dgm:pt>
    <dgm:pt modelId="{88943CEB-CF9D-45A5-94FC-5CA62D523E14}" type="pres">
      <dgm:prSet presAssocID="{91437A28-164C-4D37-8F6C-F6DE8C56CC36}" presName="compChildNode" presStyleCnt="0"/>
      <dgm:spPr/>
    </dgm:pt>
    <dgm:pt modelId="{EA526EE6-79C4-4892-AEBC-4ACBA0166C77}" type="pres">
      <dgm:prSet presAssocID="{91437A28-164C-4D37-8F6C-F6DE8C56CC36}" presName="theInnerList" presStyleCnt="0"/>
      <dgm:spPr/>
    </dgm:pt>
    <dgm:pt modelId="{0A1FAB90-B2A9-430D-87B7-75169081CA7E}" type="pres">
      <dgm:prSet presAssocID="{B1D2D438-06D6-459F-BCB8-89B115B246C1}" presName="childNode" presStyleLbl="node1" presStyleIdx="7" presStyleCnt="11">
        <dgm:presLayoutVars>
          <dgm:bulletEnabled val="1"/>
        </dgm:presLayoutVars>
      </dgm:prSet>
      <dgm:spPr/>
    </dgm:pt>
    <dgm:pt modelId="{5D4D4300-CDFA-4288-9F8C-AD12DC088452}" type="pres">
      <dgm:prSet presAssocID="{B1D2D438-06D6-459F-BCB8-89B115B246C1}" presName="aSpace2" presStyleCnt="0"/>
      <dgm:spPr/>
    </dgm:pt>
    <dgm:pt modelId="{BB77FFF1-0BC1-477A-96CB-90CAF8856B61}" type="pres">
      <dgm:prSet presAssocID="{72B3DD3D-A6DA-4B1E-BF4B-78D0AB85C16C}" presName="childNode" presStyleLbl="node1" presStyleIdx="8" presStyleCnt="11">
        <dgm:presLayoutVars>
          <dgm:bulletEnabled val="1"/>
        </dgm:presLayoutVars>
      </dgm:prSet>
      <dgm:spPr/>
    </dgm:pt>
    <dgm:pt modelId="{E3F34D23-F463-43B3-AD6B-D453B7252D9A}" type="pres">
      <dgm:prSet presAssocID="{91437A28-164C-4D37-8F6C-F6DE8C56CC36}" presName="aSpace" presStyleCnt="0"/>
      <dgm:spPr/>
    </dgm:pt>
    <dgm:pt modelId="{4000BE30-0F02-4261-88D0-D975C4CE243D}" type="pres">
      <dgm:prSet presAssocID="{B85C6F48-F9B4-457D-8150-E62134C2FCA9}" presName="compNode" presStyleCnt="0"/>
      <dgm:spPr/>
    </dgm:pt>
    <dgm:pt modelId="{58D48C27-E8C8-4790-AB44-6C3DC74F4A48}" type="pres">
      <dgm:prSet presAssocID="{B85C6F48-F9B4-457D-8150-E62134C2FCA9}" presName="aNode" presStyleLbl="bgShp" presStyleIdx="4" presStyleCnt="5"/>
      <dgm:spPr/>
    </dgm:pt>
    <dgm:pt modelId="{40A1EAE2-D2D1-427A-AD53-56F7CD650A75}" type="pres">
      <dgm:prSet presAssocID="{B85C6F48-F9B4-457D-8150-E62134C2FCA9}" presName="textNode" presStyleLbl="bgShp" presStyleIdx="4" presStyleCnt="5"/>
      <dgm:spPr/>
    </dgm:pt>
    <dgm:pt modelId="{500C50A9-CB4D-4176-98C5-FCE208CBDB33}" type="pres">
      <dgm:prSet presAssocID="{B85C6F48-F9B4-457D-8150-E62134C2FCA9}" presName="compChildNode" presStyleCnt="0"/>
      <dgm:spPr/>
    </dgm:pt>
    <dgm:pt modelId="{15DED661-8FD1-42C5-A6EE-56C0DE06B324}" type="pres">
      <dgm:prSet presAssocID="{B85C6F48-F9B4-457D-8150-E62134C2FCA9}" presName="theInnerList" presStyleCnt="0"/>
      <dgm:spPr/>
    </dgm:pt>
    <dgm:pt modelId="{E2F11F62-684F-4E6D-BDB8-C2555BFC9C83}" type="pres">
      <dgm:prSet presAssocID="{A285DBF4-3CDC-44F1-A8B9-006D5B1FADF2}" presName="childNode" presStyleLbl="node1" presStyleIdx="9" presStyleCnt="11" custScaleY="114682">
        <dgm:presLayoutVars>
          <dgm:bulletEnabled val="1"/>
        </dgm:presLayoutVars>
      </dgm:prSet>
      <dgm:spPr/>
    </dgm:pt>
    <dgm:pt modelId="{9F597115-F8A5-4117-8B57-05703CDCC281}" type="pres">
      <dgm:prSet presAssocID="{A285DBF4-3CDC-44F1-A8B9-006D5B1FADF2}" presName="aSpace2" presStyleCnt="0"/>
      <dgm:spPr/>
    </dgm:pt>
    <dgm:pt modelId="{C118521E-24DD-4668-8F9A-A65D2A639C99}" type="pres">
      <dgm:prSet presAssocID="{9D0709D7-F16A-4993-9963-E7272A83EEF2}" presName="childNode" presStyleLbl="node1" presStyleIdx="10" presStyleCnt="11" custScaleY="135192">
        <dgm:presLayoutVars>
          <dgm:bulletEnabled val="1"/>
        </dgm:presLayoutVars>
      </dgm:prSet>
      <dgm:spPr/>
    </dgm:pt>
  </dgm:ptLst>
  <dgm:cxnLst>
    <dgm:cxn modelId="{B280D702-EA0F-4C6F-9D2D-A5B4E9462F14}" srcId="{B85C6F48-F9B4-457D-8150-E62134C2FCA9}" destId="{A285DBF4-3CDC-44F1-A8B9-006D5B1FADF2}" srcOrd="0" destOrd="0" parTransId="{C534332A-80FF-47E8-99EE-C0A2FBB6A995}" sibTransId="{E9D9E974-B607-4AFC-AE80-D8548C1A123E}"/>
    <dgm:cxn modelId="{903F6206-C686-448E-84C0-662882D66708}" srcId="{A40AFE30-14E9-462B-BD40-38C17E613F5A}" destId="{FD4A2F6D-15B2-4C88-A835-7441289F87B0}" srcOrd="1" destOrd="0" parTransId="{A7377F8F-DD9D-4DE2-B2E8-74E09D03DC73}" sibTransId="{300CF7D1-9BBE-458A-83D3-4FC298CA5D05}"/>
    <dgm:cxn modelId="{A34DC406-66B7-4AAD-AA13-5E1F914C8354}" type="presOf" srcId="{C9644243-D369-431B-8212-1AAAFED71229}" destId="{5002AE8B-C24C-462F-B0EE-13CA07F8D864}" srcOrd="0" destOrd="0" presId="urn:microsoft.com/office/officeart/2005/8/layout/lProcess2"/>
    <dgm:cxn modelId="{503D2308-109D-4D2D-90AF-77DF1F523BB2}" type="presOf" srcId="{A4EFA572-B86A-494F-866C-F3F593612E1D}" destId="{6B87D550-C7EE-4B43-8666-7C776E5229F3}" srcOrd="0" destOrd="0" presId="urn:microsoft.com/office/officeart/2005/8/layout/lProcess2"/>
    <dgm:cxn modelId="{57AD6E0C-06D1-419E-88DC-5DEE128FB1CB}" srcId="{C9644243-D369-431B-8212-1AAAFED71229}" destId="{A4EFA572-B86A-494F-866C-F3F593612E1D}" srcOrd="1" destOrd="0" parTransId="{6D4DB96C-48F8-451C-9174-E005019DFC83}" sibTransId="{7CA6FB51-D9F6-45F0-90CE-BFE9738A3F79}"/>
    <dgm:cxn modelId="{9EC2B90C-8115-422C-ADB0-94B2DCD5B7AC}" srcId="{A40AFE30-14E9-462B-BD40-38C17E613F5A}" destId="{91437A28-164C-4D37-8F6C-F6DE8C56CC36}" srcOrd="3" destOrd="0" parTransId="{561B79C0-BB98-47F2-A28B-9DD3DECDAB9C}" sibTransId="{F8C93B7E-A9D8-44B6-992F-864D67903F09}"/>
    <dgm:cxn modelId="{6325400D-C89F-44BF-B168-4EB2417C91C5}" type="presOf" srcId="{B1D2D438-06D6-459F-BCB8-89B115B246C1}" destId="{0A1FAB90-B2A9-430D-87B7-75169081CA7E}" srcOrd="0" destOrd="0" presId="urn:microsoft.com/office/officeart/2005/8/layout/lProcess2"/>
    <dgm:cxn modelId="{EBD6D416-4AE1-40AF-B8BF-18500371A61D}" type="presOf" srcId="{9D0709D7-F16A-4993-9963-E7272A83EEF2}" destId="{C118521E-24DD-4668-8F9A-A65D2A639C99}" srcOrd="0" destOrd="0" presId="urn:microsoft.com/office/officeart/2005/8/layout/lProcess2"/>
    <dgm:cxn modelId="{3139DC17-92BF-4E5F-A5B4-027401469A30}" type="presOf" srcId="{A285DBF4-3CDC-44F1-A8B9-006D5B1FADF2}" destId="{E2F11F62-684F-4E6D-BDB8-C2555BFC9C83}" srcOrd="0" destOrd="0" presId="urn:microsoft.com/office/officeart/2005/8/layout/lProcess2"/>
    <dgm:cxn modelId="{E2DE2A24-B6D8-4C81-A112-D06328820CA5}" srcId="{A40AFE30-14E9-462B-BD40-38C17E613F5A}" destId="{B85C6F48-F9B4-457D-8150-E62134C2FCA9}" srcOrd="4" destOrd="0" parTransId="{31A67041-89A9-42C3-8532-D77E72839810}" sibTransId="{B745A8FB-13AF-4FD7-BFD6-3F99C875F7AD}"/>
    <dgm:cxn modelId="{A2EB5F26-6AD8-4057-83DB-6B6A440B5E2D}" type="presOf" srcId="{6A44581A-E8DD-4E6B-9111-6AE4B3FD40EA}" destId="{ECB16335-27A3-4AA8-A57D-51883FF7225B}" srcOrd="0" destOrd="0" presId="urn:microsoft.com/office/officeart/2005/8/layout/lProcess2"/>
    <dgm:cxn modelId="{54FBD42C-BFD8-4B5C-946B-D87269D2A442}" type="presOf" srcId="{91437A28-164C-4D37-8F6C-F6DE8C56CC36}" destId="{2B9CB3E5-FAC7-4184-9A90-14BA7CBC2E41}" srcOrd="0" destOrd="0" presId="urn:microsoft.com/office/officeart/2005/8/layout/lProcess2"/>
    <dgm:cxn modelId="{E5946D2D-9E7C-4D4A-9BA5-13B64747A7FE}" type="presOf" srcId="{1534260C-0420-41E4-BD93-1221E1C0D4E4}" destId="{3A8B0E6C-91F3-40B7-82A0-48F4C10F8D0A}" srcOrd="0" destOrd="0" presId="urn:microsoft.com/office/officeart/2005/8/layout/lProcess2"/>
    <dgm:cxn modelId="{F064532E-6A57-43C9-AA99-173FA9977578}" type="presOf" srcId="{11147F3E-92AE-4A86-B9EC-CC072D183F15}" destId="{0C4D845C-73A4-429F-8363-AEFA7811DB8B}" srcOrd="0" destOrd="0" presId="urn:microsoft.com/office/officeart/2005/8/layout/lProcess2"/>
    <dgm:cxn modelId="{F348EF3D-3274-4669-B3BF-38883A4D653C}" type="presOf" srcId="{DF996B86-78DD-4E74-AD9A-CD8367AA86E4}" destId="{D3C87EBD-1403-414A-8A2C-FF09DAAC0A19}" srcOrd="0" destOrd="0" presId="urn:microsoft.com/office/officeart/2005/8/layout/lProcess2"/>
    <dgm:cxn modelId="{E4F0E63E-E39A-4251-94C5-640D0C1448E1}" type="presOf" srcId="{B85C6F48-F9B4-457D-8150-E62134C2FCA9}" destId="{58D48C27-E8C8-4790-AB44-6C3DC74F4A48}" srcOrd="0" destOrd="0" presId="urn:microsoft.com/office/officeart/2005/8/layout/lProcess2"/>
    <dgm:cxn modelId="{6771173F-7613-4497-A85F-B503A6D7F12C}" type="presOf" srcId="{91437A28-164C-4D37-8F6C-F6DE8C56CC36}" destId="{3E641A3A-16D0-4AA8-8A3C-319ED5EACCE9}" srcOrd="1" destOrd="0" presId="urn:microsoft.com/office/officeart/2005/8/layout/lProcess2"/>
    <dgm:cxn modelId="{5A7E9861-F8EC-4D5B-B719-05E94C5ED4AD}" srcId="{91437A28-164C-4D37-8F6C-F6DE8C56CC36}" destId="{B1D2D438-06D6-459F-BCB8-89B115B246C1}" srcOrd="0" destOrd="0" parTransId="{0D665CCD-7D20-4CCE-A8F1-EBCAD61DF084}" sibTransId="{7073AE2B-B3C1-424E-92A2-49A9FBA34F67}"/>
    <dgm:cxn modelId="{ED0E6863-6DB2-486F-97BD-D25007D99B10}" type="presOf" srcId="{17D4D940-91D7-446E-BB7F-920AF9708560}" destId="{0BFFE137-7B0C-4C18-BCB5-CD40DA22284C}" srcOrd="1" destOrd="0" presId="urn:microsoft.com/office/officeart/2005/8/layout/lProcess2"/>
    <dgm:cxn modelId="{678DBF69-656D-4DCE-80B4-7C28DA6048E7}" type="presOf" srcId="{C9644243-D369-431B-8212-1AAAFED71229}" destId="{3188AB4F-9C17-4EE7-BF89-588E94330E1C}" srcOrd="1" destOrd="0" presId="urn:microsoft.com/office/officeart/2005/8/layout/lProcess2"/>
    <dgm:cxn modelId="{B09C9D6A-7CDB-41CA-9445-0F1225C496CA}" srcId="{C9644243-D369-431B-8212-1AAAFED71229}" destId="{1534260C-0420-41E4-BD93-1221E1C0D4E4}" srcOrd="0" destOrd="0" parTransId="{E1F57791-1F0C-434E-8A8F-1C9A47A1A523}" sibTransId="{37FA2778-5E61-43D5-B435-265C4C1EB5B7}"/>
    <dgm:cxn modelId="{948F6851-F277-4AF8-9AFF-F8D4BAAFD071}" type="presOf" srcId="{17D4D940-91D7-446E-BB7F-920AF9708560}" destId="{1B023172-8D02-4BE8-B307-0CEA130E65CC}" srcOrd="0" destOrd="0" presId="urn:microsoft.com/office/officeart/2005/8/layout/lProcess2"/>
    <dgm:cxn modelId="{B13D3872-330F-4DAE-8946-981A9F64C4D8}" srcId="{17D4D940-91D7-446E-BB7F-920AF9708560}" destId="{6A44581A-E8DD-4E6B-9111-6AE4B3FD40EA}" srcOrd="0" destOrd="0" parTransId="{A7953589-2A69-416C-B0B3-EEB7DB31C720}" sibTransId="{6AF21A48-94BA-497C-933A-3D5152DE857C}"/>
    <dgm:cxn modelId="{D4CEC478-3BB2-44D9-A5A4-5C293A530868}" srcId="{FD4A2F6D-15B2-4C88-A835-7441289F87B0}" destId="{11147F3E-92AE-4A86-B9EC-CC072D183F15}" srcOrd="1" destOrd="0" parTransId="{3D124D70-DDCA-4D7D-8D21-BDD3EFDC9DC7}" sibTransId="{FEB373D5-E9F7-4987-ADA8-A6CD6524A541}"/>
    <dgm:cxn modelId="{C9BF478B-E181-4F28-90B5-49D7EC9BD42B}" type="presOf" srcId="{2476B4B9-7611-4885-8623-FDDB3D5F6783}" destId="{71B1AFA0-C479-421D-91DE-CA5AF17AA529}" srcOrd="0" destOrd="0" presId="urn:microsoft.com/office/officeart/2005/8/layout/lProcess2"/>
    <dgm:cxn modelId="{616BE68F-AC2F-40D4-9B06-128EBCBEA847}" srcId="{B85C6F48-F9B4-457D-8150-E62134C2FCA9}" destId="{9D0709D7-F16A-4993-9963-E7272A83EEF2}" srcOrd="1" destOrd="0" parTransId="{EFB80FB0-9C7E-4203-93D0-C4D518D0F9B2}" sibTransId="{96998625-4CD2-4563-9B93-6BA09B70F2FD}"/>
    <dgm:cxn modelId="{AF131791-C5D4-4EC1-8E4A-CF5AD8FB87C8}" type="presOf" srcId="{B85C6F48-F9B4-457D-8150-E62134C2FCA9}" destId="{40A1EAE2-D2D1-427A-AD53-56F7CD650A75}" srcOrd="1" destOrd="0" presId="urn:microsoft.com/office/officeart/2005/8/layout/lProcess2"/>
    <dgm:cxn modelId="{73E15FA1-641F-4126-BAF4-7733080FA09B}" srcId="{FD4A2F6D-15B2-4C88-A835-7441289F87B0}" destId="{2476B4B9-7611-4885-8623-FDDB3D5F6783}" srcOrd="2" destOrd="0" parTransId="{B17B58E7-05F2-43FD-B0E2-D09C4E595365}" sibTransId="{9B9007B0-3D18-4E6F-81B7-ED23DFC9CBB7}"/>
    <dgm:cxn modelId="{68281CAB-2F7F-416A-8DE6-E5AD279863CE}" type="presOf" srcId="{A40AFE30-14E9-462B-BD40-38C17E613F5A}" destId="{4027E83A-774B-440C-AE2F-CB81AEB93652}" srcOrd="0" destOrd="0" presId="urn:microsoft.com/office/officeart/2005/8/layout/lProcess2"/>
    <dgm:cxn modelId="{FF1685AB-FEEB-46D0-8FA2-ED6D3CCA98BB}" srcId="{17D4D940-91D7-446E-BB7F-920AF9708560}" destId="{DF996B86-78DD-4E74-AD9A-CD8367AA86E4}" srcOrd="1" destOrd="0" parTransId="{0792B453-7DAB-4FBD-B6AE-B812FBCE28EC}" sibTransId="{28F8F972-5936-4D33-88CB-0BC521EE2A6C}"/>
    <dgm:cxn modelId="{3F6472B0-0463-46FE-90CE-A5C637B736DF}" srcId="{A40AFE30-14E9-462B-BD40-38C17E613F5A}" destId="{C9644243-D369-431B-8212-1AAAFED71229}" srcOrd="0" destOrd="0" parTransId="{3BF60A5D-23E9-4939-8FB6-8B705B0D03F5}" sibTransId="{899F24C9-1683-4EB3-8B27-19B94BC504DF}"/>
    <dgm:cxn modelId="{8EF74EB8-1373-4518-BA20-2ED7BF2867B9}" srcId="{A40AFE30-14E9-462B-BD40-38C17E613F5A}" destId="{17D4D940-91D7-446E-BB7F-920AF9708560}" srcOrd="2" destOrd="0" parTransId="{446AFBE5-A971-46EE-BE29-89CEBDE718C0}" sibTransId="{8A2948F1-85EE-4787-AD6B-BE98256A26BB}"/>
    <dgm:cxn modelId="{51BD31C6-8506-407D-B901-C44E8B37E11D}" srcId="{91437A28-164C-4D37-8F6C-F6DE8C56CC36}" destId="{72B3DD3D-A6DA-4B1E-BF4B-78D0AB85C16C}" srcOrd="1" destOrd="0" parTransId="{23883AC4-A006-45C6-A9B4-B1F07A918F32}" sibTransId="{FFD4D73E-1C88-4858-A360-204105549758}"/>
    <dgm:cxn modelId="{3F5243CB-7BBD-4803-9804-EFC086A5B106}" type="presOf" srcId="{FD4A2F6D-15B2-4C88-A835-7441289F87B0}" destId="{B4FA7CA1-10FA-422E-B217-33F9411B1B95}" srcOrd="0" destOrd="0" presId="urn:microsoft.com/office/officeart/2005/8/layout/lProcess2"/>
    <dgm:cxn modelId="{C1ADB1E5-72B9-4CC1-8217-1EEE56F8DB14}" srcId="{FD4A2F6D-15B2-4C88-A835-7441289F87B0}" destId="{5BEEF781-D1B5-472D-8EE5-C1AB9104CF37}" srcOrd="0" destOrd="0" parTransId="{17A6103C-DFD4-49EA-9DE5-B825F95BB6E9}" sibTransId="{DC1AD9E4-24A5-4279-A29D-9B86C9D13262}"/>
    <dgm:cxn modelId="{990BC9F1-F281-4090-9767-B7EA5663B2B1}" type="presOf" srcId="{72B3DD3D-A6DA-4B1E-BF4B-78D0AB85C16C}" destId="{BB77FFF1-0BC1-477A-96CB-90CAF8856B61}" srcOrd="0" destOrd="0" presId="urn:microsoft.com/office/officeart/2005/8/layout/lProcess2"/>
    <dgm:cxn modelId="{D36978FB-4C44-4F65-AF6F-4CC6E5D3A683}" type="presOf" srcId="{5BEEF781-D1B5-472D-8EE5-C1AB9104CF37}" destId="{63A22D0E-4ADC-43ED-BE68-AF953F2D03E5}" srcOrd="0" destOrd="0" presId="urn:microsoft.com/office/officeart/2005/8/layout/lProcess2"/>
    <dgm:cxn modelId="{E84645FC-CCEF-4D9B-873A-F2E7B690DB80}" type="presOf" srcId="{FD4A2F6D-15B2-4C88-A835-7441289F87B0}" destId="{CC8E942A-9A70-4C13-B351-E6B31214C4CD}" srcOrd="1" destOrd="0" presId="urn:microsoft.com/office/officeart/2005/8/layout/lProcess2"/>
    <dgm:cxn modelId="{060FEAC9-CB00-4EED-B502-557D55BAB3E8}" type="presParOf" srcId="{4027E83A-774B-440C-AE2F-CB81AEB93652}" destId="{3F6AE6E4-FA24-42F7-8148-21D777EE1662}" srcOrd="0" destOrd="0" presId="urn:microsoft.com/office/officeart/2005/8/layout/lProcess2"/>
    <dgm:cxn modelId="{7425332E-DC6E-4D84-BF52-31A26AE444A0}" type="presParOf" srcId="{3F6AE6E4-FA24-42F7-8148-21D777EE1662}" destId="{5002AE8B-C24C-462F-B0EE-13CA07F8D864}" srcOrd="0" destOrd="0" presId="urn:microsoft.com/office/officeart/2005/8/layout/lProcess2"/>
    <dgm:cxn modelId="{A9561F03-110E-473C-BBE3-5060CD4F0450}" type="presParOf" srcId="{3F6AE6E4-FA24-42F7-8148-21D777EE1662}" destId="{3188AB4F-9C17-4EE7-BF89-588E94330E1C}" srcOrd="1" destOrd="0" presId="urn:microsoft.com/office/officeart/2005/8/layout/lProcess2"/>
    <dgm:cxn modelId="{846B1777-C72B-4FA0-A59D-1E0BC4DCC040}" type="presParOf" srcId="{3F6AE6E4-FA24-42F7-8148-21D777EE1662}" destId="{1E8F2934-0DE9-4758-991D-A84C2D1CB157}" srcOrd="2" destOrd="0" presId="urn:microsoft.com/office/officeart/2005/8/layout/lProcess2"/>
    <dgm:cxn modelId="{F4736B5D-1877-4710-963C-2CC573524F8A}" type="presParOf" srcId="{1E8F2934-0DE9-4758-991D-A84C2D1CB157}" destId="{EA1E1C6F-BD65-4154-BCC4-BEA2037DBB78}" srcOrd="0" destOrd="0" presId="urn:microsoft.com/office/officeart/2005/8/layout/lProcess2"/>
    <dgm:cxn modelId="{67257AA2-3FCB-48FD-9090-1AFB8221213E}" type="presParOf" srcId="{EA1E1C6F-BD65-4154-BCC4-BEA2037DBB78}" destId="{3A8B0E6C-91F3-40B7-82A0-48F4C10F8D0A}" srcOrd="0" destOrd="0" presId="urn:microsoft.com/office/officeart/2005/8/layout/lProcess2"/>
    <dgm:cxn modelId="{49B46799-6752-4965-842E-2B723C7FC3AE}" type="presParOf" srcId="{EA1E1C6F-BD65-4154-BCC4-BEA2037DBB78}" destId="{52082009-649E-4576-B5D5-354617F3A6A6}" srcOrd="1" destOrd="0" presId="urn:microsoft.com/office/officeart/2005/8/layout/lProcess2"/>
    <dgm:cxn modelId="{73083FD9-2C65-429B-A0FA-E25F282FCDFB}" type="presParOf" srcId="{EA1E1C6F-BD65-4154-BCC4-BEA2037DBB78}" destId="{6B87D550-C7EE-4B43-8666-7C776E5229F3}" srcOrd="2" destOrd="0" presId="urn:microsoft.com/office/officeart/2005/8/layout/lProcess2"/>
    <dgm:cxn modelId="{EF5644EE-3872-4EDB-A368-FA9C68C3BF2C}" type="presParOf" srcId="{4027E83A-774B-440C-AE2F-CB81AEB93652}" destId="{6FE99FEF-279E-40E7-9187-63346093A156}" srcOrd="1" destOrd="0" presId="urn:microsoft.com/office/officeart/2005/8/layout/lProcess2"/>
    <dgm:cxn modelId="{BAA88326-1682-467C-BEC7-281D5F6F9A54}" type="presParOf" srcId="{4027E83A-774B-440C-AE2F-CB81AEB93652}" destId="{9A4D518C-869C-42E8-8F8D-653232B852ED}" srcOrd="2" destOrd="0" presId="urn:microsoft.com/office/officeart/2005/8/layout/lProcess2"/>
    <dgm:cxn modelId="{B485BE13-13F8-4C09-BDEE-D73953F4366A}" type="presParOf" srcId="{9A4D518C-869C-42E8-8F8D-653232B852ED}" destId="{B4FA7CA1-10FA-422E-B217-33F9411B1B95}" srcOrd="0" destOrd="0" presId="urn:microsoft.com/office/officeart/2005/8/layout/lProcess2"/>
    <dgm:cxn modelId="{E363B83F-F5C8-4DA8-8E52-EFE58DDB43B2}" type="presParOf" srcId="{9A4D518C-869C-42E8-8F8D-653232B852ED}" destId="{CC8E942A-9A70-4C13-B351-E6B31214C4CD}" srcOrd="1" destOrd="0" presId="urn:microsoft.com/office/officeart/2005/8/layout/lProcess2"/>
    <dgm:cxn modelId="{BBBFF2AC-23BF-4CB1-8771-52427DA881DA}" type="presParOf" srcId="{9A4D518C-869C-42E8-8F8D-653232B852ED}" destId="{3F422771-4F11-4069-87BC-1A911FAB3E83}" srcOrd="2" destOrd="0" presId="urn:microsoft.com/office/officeart/2005/8/layout/lProcess2"/>
    <dgm:cxn modelId="{70E14A39-C874-4DBD-8142-8DCDFCBF18BB}" type="presParOf" srcId="{3F422771-4F11-4069-87BC-1A911FAB3E83}" destId="{7439ACBF-4AD6-4428-9733-312206F00748}" srcOrd="0" destOrd="0" presId="urn:microsoft.com/office/officeart/2005/8/layout/lProcess2"/>
    <dgm:cxn modelId="{40227C94-7913-4129-B123-CDDE1134ADD8}" type="presParOf" srcId="{7439ACBF-4AD6-4428-9733-312206F00748}" destId="{63A22D0E-4ADC-43ED-BE68-AF953F2D03E5}" srcOrd="0" destOrd="0" presId="urn:microsoft.com/office/officeart/2005/8/layout/lProcess2"/>
    <dgm:cxn modelId="{BDAB7BD1-2F4B-47B2-9F9C-FC8839556EEF}" type="presParOf" srcId="{7439ACBF-4AD6-4428-9733-312206F00748}" destId="{A80388F7-E724-4C2E-A6F3-6EAEEE5DDF53}" srcOrd="1" destOrd="0" presId="urn:microsoft.com/office/officeart/2005/8/layout/lProcess2"/>
    <dgm:cxn modelId="{B57D56DE-3214-42C8-ACC9-443523685543}" type="presParOf" srcId="{7439ACBF-4AD6-4428-9733-312206F00748}" destId="{0C4D845C-73A4-429F-8363-AEFA7811DB8B}" srcOrd="2" destOrd="0" presId="urn:microsoft.com/office/officeart/2005/8/layout/lProcess2"/>
    <dgm:cxn modelId="{C5B9B236-5A71-4107-9176-A2AFEB827703}" type="presParOf" srcId="{7439ACBF-4AD6-4428-9733-312206F00748}" destId="{7A75A57C-4F6C-4656-A0DA-6507D6768249}" srcOrd="3" destOrd="0" presId="urn:microsoft.com/office/officeart/2005/8/layout/lProcess2"/>
    <dgm:cxn modelId="{81623A70-C453-4D83-AE50-DA8F6847377F}" type="presParOf" srcId="{7439ACBF-4AD6-4428-9733-312206F00748}" destId="{71B1AFA0-C479-421D-91DE-CA5AF17AA529}" srcOrd="4" destOrd="0" presId="urn:microsoft.com/office/officeart/2005/8/layout/lProcess2"/>
    <dgm:cxn modelId="{C4C6F241-35E4-458E-B00D-C2A5ACE940D1}" type="presParOf" srcId="{4027E83A-774B-440C-AE2F-CB81AEB93652}" destId="{9EC6CFB1-501B-435B-BAE6-A69D846DC418}" srcOrd="3" destOrd="0" presId="urn:microsoft.com/office/officeart/2005/8/layout/lProcess2"/>
    <dgm:cxn modelId="{5C25A929-B5B9-428B-9CB7-807126E961EE}" type="presParOf" srcId="{4027E83A-774B-440C-AE2F-CB81AEB93652}" destId="{2CA46A85-404C-4A65-8646-CC5AF3130B0E}" srcOrd="4" destOrd="0" presId="urn:microsoft.com/office/officeart/2005/8/layout/lProcess2"/>
    <dgm:cxn modelId="{4C224FAE-70C0-4071-B678-760D4E5187A6}" type="presParOf" srcId="{2CA46A85-404C-4A65-8646-CC5AF3130B0E}" destId="{1B023172-8D02-4BE8-B307-0CEA130E65CC}" srcOrd="0" destOrd="0" presId="urn:microsoft.com/office/officeart/2005/8/layout/lProcess2"/>
    <dgm:cxn modelId="{D9358FC5-1AF7-47B8-B102-0E198531C1D9}" type="presParOf" srcId="{2CA46A85-404C-4A65-8646-CC5AF3130B0E}" destId="{0BFFE137-7B0C-4C18-BCB5-CD40DA22284C}" srcOrd="1" destOrd="0" presId="urn:microsoft.com/office/officeart/2005/8/layout/lProcess2"/>
    <dgm:cxn modelId="{DCCBEAD8-0414-4E56-8E40-DCCF5D15C41D}" type="presParOf" srcId="{2CA46A85-404C-4A65-8646-CC5AF3130B0E}" destId="{D2EBE10E-1CA6-45FF-9AEB-3CAF9F487F05}" srcOrd="2" destOrd="0" presId="urn:microsoft.com/office/officeart/2005/8/layout/lProcess2"/>
    <dgm:cxn modelId="{CAEA0D1B-D91F-4C8B-BE8B-C4B4FDEA77EE}" type="presParOf" srcId="{D2EBE10E-1CA6-45FF-9AEB-3CAF9F487F05}" destId="{EC549179-0DAF-42FE-999E-CF21E3053332}" srcOrd="0" destOrd="0" presId="urn:microsoft.com/office/officeart/2005/8/layout/lProcess2"/>
    <dgm:cxn modelId="{0B8EA691-9D4A-45B3-8E4E-0D314F919AE7}" type="presParOf" srcId="{EC549179-0DAF-42FE-999E-CF21E3053332}" destId="{ECB16335-27A3-4AA8-A57D-51883FF7225B}" srcOrd="0" destOrd="0" presId="urn:microsoft.com/office/officeart/2005/8/layout/lProcess2"/>
    <dgm:cxn modelId="{C9BC7470-49D5-4A55-91CD-F080C7F2EFB9}" type="presParOf" srcId="{EC549179-0DAF-42FE-999E-CF21E3053332}" destId="{6E623455-1A8F-4A13-BD04-98FDF977E182}" srcOrd="1" destOrd="0" presId="urn:microsoft.com/office/officeart/2005/8/layout/lProcess2"/>
    <dgm:cxn modelId="{6A4755CE-5774-41A2-940A-0A283A6EB8E6}" type="presParOf" srcId="{EC549179-0DAF-42FE-999E-CF21E3053332}" destId="{D3C87EBD-1403-414A-8A2C-FF09DAAC0A19}" srcOrd="2" destOrd="0" presId="urn:microsoft.com/office/officeart/2005/8/layout/lProcess2"/>
    <dgm:cxn modelId="{49D26F2C-EF59-4F45-BD8D-EE5EE4885DE0}" type="presParOf" srcId="{4027E83A-774B-440C-AE2F-CB81AEB93652}" destId="{DC92B101-46D9-41D0-8410-1FE8AFD97DE4}" srcOrd="5" destOrd="0" presId="urn:microsoft.com/office/officeart/2005/8/layout/lProcess2"/>
    <dgm:cxn modelId="{ECFAB455-A8FD-4E2C-A8E1-F6610D7D60A6}" type="presParOf" srcId="{4027E83A-774B-440C-AE2F-CB81AEB93652}" destId="{B9159612-4E85-4515-B89C-D530DF1FAA5E}" srcOrd="6" destOrd="0" presId="urn:microsoft.com/office/officeart/2005/8/layout/lProcess2"/>
    <dgm:cxn modelId="{F94E1074-4236-466F-90AA-15510CBC6F79}" type="presParOf" srcId="{B9159612-4E85-4515-B89C-D530DF1FAA5E}" destId="{2B9CB3E5-FAC7-4184-9A90-14BA7CBC2E41}" srcOrd="0" destOrd="0" presId="urn:microsoft.com/office/officeart/2005/8/layout/lProcess2"/>
    <dgm:cxn modelId="{C6B1CE3A-0F38-4707-833C-C4DA1DDE6453}" type="presParOf" srcId="{B9159612-4E85-4515-B89C-D530DF1FAA5E}" destId="{3E641A3A-16D0-4AA8-8A3C-319ED5EACCE9}" srcOrd="1" destOrd="0" presId="urn:microsoft.com/office/officeart/2005/8/layout/lProcess2"/>
    <dgm:cxn modelId="{98A60516-7D17-4018-9740-390C2A17A32D}" type="presParOf" srcId="{B9159612-4E85-4515-B89C-D530DF1FAA5E}" destId="{88943CEB-CF9D-45A5-94FC-5CA62D523E14}" srcOrd="2" destOrd="0" presId="urn:microsoft.com/office/officeart/2005/8/layout/lProcess2"/>
    <dgm:cxn modelId="{34F89DFB-4715-49A5-9057-8CE7DA945129}" type="presParOf" srcId="{88943CEB-CF9D-45A5-94FC-5CA62D523E14}" destId="{EA526EE6-79C4-4892-AEBC-4ACBA0166C77}" srcOrd="0" destOrd="0" presId="urn:microsoft.com/office/officeart/2005/8/layout/lProcess2"/>
    <dgm:cxn modelId="{49E2281E-71B4-4A04-95DB-5C5FF6E75412}" type="presParOf" srcId="{EA526EE6-79C4-4892-AEBC-4ACBA0166C77}" destId="{0A1FAB90-B2A9-430D-87B7-75169081CA7E}" srcOrd="0" destOrd="0" presId="urn:microsoft.com/office/officeart/2005/8/layout/lProcess2"/>
    <dgm:cxn modelId="{7084E596-772D-404B-B04D-5E7B80BF5438}" type="presParOf" srcId="{EA526EE6-79C4-4892-AEBC-4ACBA0166C77}" destId="{5D4D4300-CDFA-4288-9F8C-AD12DC088452}" srcOrd="1" destOrd="0" presId="urn:microsoft.com/office/officeart/2005/8/layout/lProcess2"/>
    <dgm:cxn modelId="{C6D85A67-203F-4955-B865-27E99B36B1F8}" type="presParOf" srcId="{EA526EE6-79C4-4892-AEBC-4ACBA0166C77}" destId="{BB77FFF1-0BC1-477A-96CB-90CAF8856B61}" srcOrd="2" destOrd="0" presId="urn:microsoft.com/office/officeart/2005/8/layout/lProcess2"/>
    <dgm:cxn modelId="{CDD1D5DF-C7F1-41C4-A2A1-437152434408}" type="presParOf" srcId="{4027E83A-774B-440C-AE2F-CB81AEB93652}" destId="{E3F34D23-F463-43B3-AD6B-D453B7252D9A}" srcOrd="7" destOrd="0" presId="urn:microsoft.com/office/officeart/2005/8/layout/lProcess2"/>
    <dgm:cxn modelId="{077CBCD1-3129-4F16-A241-89153AE241EA}" type="presParOf" srcId="{4027E83A-774B-440C-AE2F-CB81AEB93652}" destId="{4000BE30-0F02-4261-88D0-D975C4CE243D}" srcOrd="8" destOrd="0" presId="urn:microsoft.com/office/officeart/2005/8/layout/lProcess2"/>
    <dgm:cxn modelId="{E0F8499A-2EF9-4DE6-954F-E0BDA8D3FB74}" type="presParOf" srcId="{4000BE30-0F02-4261-88D0-D975C4CE243D}" destId="{58D48C27-E8C8-4790-AB44-6C3DC74F4A48}" srcOrd="0" destOrd="0" presId="urn:microsoft.com/office/officeart/2005/8/layout/lProcess2"/>
    <dgm:cxn modelId="{08CEE1C5-1876-4E3F-A0F9-BA1502B7C2C2}" type="presParOf" srcId="{4000BE30-0F02-4261-88D0-D975C4CE243D}" destId="{40A1EAE2-D2D1-427A-AD53-56F7CD650A75}" srcOrd="1" destOrd="0" presId="urn:microsoft.com/office/officeart/2005/8/layout/lProcess2"/>
    <dgm:cxn modelId="{B61D8F5B-9051-4ED2-BD18-52A96C0671F0}" type="presParOf" srcId="{4000BE30-0F02-4261-88D0-D975C4CE243D}" destId="{500C50A9-CB4D-4176-98C5-FCE208CBDB33}" srcOrd="2" destOrd="0" presId="urn:microsoft.com/office/officeart/2005/8/layout/lProcess2"/>
    <dgm:cxn modelId="{69FC6A37-5310-4F55-AE58-CDC2D79628D1}" type="presParOf" srcId="{500C50A9-CB4D-4176-98C5-FCE208CBDB33}" destId="{15DED661-8FD1-42C5-A6EE-56C0DE06B324}" srcOrd="0" destOrd="0" presId="urn:microsoft.com/office/officeart/2005/8/layout/lProcess2"/>
    <dgm:cxn modelId="{88964DDC-13E2-452A-A00D-078E94DFC909}" type="presParOf" srcId="{15DED661-8FD1-42C5-A6EE-56C0DE06B324}" destId="{E2F11F62-684F-4E6D-BDB8-C2555BFC9C83}" srcOrd="0" destOrd="0" presId="urn:microsoft.com/office/officeart/2005/8/layout/lProcess2"/>
    <dgm:cxn modelId="{AEF221BC-8700-40D2-8383-17943086015E}" type="presParOf" srcId="{15DED661-8FD1-42C5-A6EE-56C0DE06B324}" destId="{9F597115-F8A5-4117-8B57-05703CDCC281}" srcOrd="1" destOrd="0" presId="urn:microsoft.com/office/officeart/2005/8/layout/lProcess2"/>
    <dgm:cxn modelId="{E656D882-2FD8-41EA-B53E-CE59F2742791}" type="presParOf" srcId="{15DED661-8FD1-42C5-A6EE-56C0DE06B324}" destId="{C118521E-24DD-4668-8F9A-A65D2A639C9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C657B2-F02F-4874-9948-0B597DB22D1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de-DE"/>
        </a:p>
      </dgm:t>
    </dgm:pt>
    <dgm:pt modelId="{5A32A3FC-FDD2-4D0F-BAEE-2BAF68B13167}">
      <dgm:prSet phldrT="[Text]" custT="1"/>
      <dgm:spPr/>
      <dgm:t>
        <a:bodyPr lIns="36000" rIns="0"/>
        <a:lstStyle/>
        <a:p>
          <a:r>
            <a:rPr lang="en-US" sz="900" noProof="0" dirty="0"/>
            <a:t>Manufacture</a:t>
          </a:r>
        </a:p>
      </dgm:t>
    </dgm:pt>
    <dgm:pt modelId="{1346E6EF-8765-4C72-832D-8EACC2735E5E}" type="parTrans" cxnId="{2375E3F0-43B8-4A1C-B829-3535DB307AD2}">
      <dgm:prSet/>
      <dgm:spPr/>
      <dgm:t>
        <a:bodyPr/>
        <a:lstStyle/>
        <a:p>
          <a:endParaRPr lang="de-DE" sz="1200"/>
        </a:p>
      </dgm:t>
    </dgm:pt>
    <dgm:pt modelId="{5A8D3661-6104-4CD9-8F87-2C39C59F6145}" type="sibTrans" cxnId="{2375E3F0-43B8-4A1C-B829-3535DB307AD2}">
      <dgm:prSet/>
      <dgm:spPr/>
      <dgm:t>
        <a:bodyPr/>
        <a:lstStyle/>
        <a:p>
          <a:endParaRPr lang="de-DE" sz="1200"/>
        </a:p>
      </dgm:t>
    </dgm:pt>
    <dgm:pt modelId="{4AA092B9-26DA-4FBD-BC02-66AFB708AF12}">
      <dgm:prSet phldrT="[Text]" custT="1"/>
      <dgm:spPr/>
      <dgm:t>
        <a:bodyPr lIns="36000" rIns="0"/>
        <a:lstStyle/>
        <a:p>
          <a:r>
            <a:rPr lang="en-US" sz="1200" noProof="0" dirty="0"/>
            <a:t>Plan</a:t>
          </a:r>
        </a:p>
      </dgm:t>
    </dgm:pt>
    <dgm:pt modelId="{D7000629-930D-4A52-AFDF-0FF54B1784AF}" type="parTrans" cxnId="{FF1F334F-6028-46FA-86B9-7D2803567786}">
      <dgm:prSet/>
      <dgm:spPr/>
      <dgm:t>
        <a:bodyPr/>
        <a:lstStyle/>
        <a:p>
          <a:endParaRPr lang="de-DE" sz="1200"/>
        </a:p>
      </dgm:t>
    </dgm:pt>
    <dgm:pt modelId="{39E5A0AE-3AC6-46DE-B359-8249E19DE210}" type="sibTrans" cxnId="{FF1F334F-6028-46FA-86B9-7D2803567786}">
      <dgm:prSet/>
      <dgm:spPr/>
      <dgm:t>
        <a:bodyPr/>
        <a:lstStyle/>
        <a:p>
          <a:endParaRPr lang="de-DE" sz="1200"/>
        </a:p>
      </dgm:t>
    </dgm:pt>
    <dgm:pt modelId="{3651E875-4F2A-44EA-99D4-2040A5084665}">
      <dgm:prSet phldrT="[Text]" custT="1"/>
      <dgm:spPr/>
      <dgm:t>
        <a:bodyPr lIns="36000" rIns="0"/>
        <a:lstStyle/>
        <a:p>
          <a:r>
            <a:rPr lang="en-US" sz="1000" noProof="0" dirty="0"/>
            <a:t>Funding</a:t>
          </a:r>
        </a:p>
      </dgm:t>
    </dgm:pt>
    <dgm:pt modelId="{4B003804-3737-4299-964B-59F874F4A483}" type="parTrans" cxnId="{D8BC47FB-E39A-49E1-BFBC-62188D20B5F2}">
      <dgm:prSet/>
      <dgm:spPr/>
      <dgm:t>
        <a:bodyPr/>
        <a:lstStyle/>
        <a:p>
          <a:endParaRPr lang="de-DE" sz="1200"/>
        </a:p>
      </dgm:t>
    </dgm:pt>
    <dgm:pt modelId="{730FF82C-3579-49D6-8777-875F1D373156}" type="sibTrans" cxnId="{D8BC47FB-E39A-49E1-BFBC-62188D20B5F2}">
      <dgm:prSet/>
      <dgm:spPr/>
      <dgm:t>
        <a:bodyPr/>
        <a:lstStyle/>
        <a:p>
          <a:endParaRPr lang="de-DE" sz="1200"/>
        </a:p>
      </dgm:t>
    </dgm:pt>
    <dgm:pt modelId="{465D68EE-BDDB-416B-8127-0698C4E8BC37}">
      <dgm:prSet phldrT="[Text]" custT="1"/>
      <dgm:spPr/>
      <dgm:t>
        <a:bodyPr lIns="36000" rIns="0"/>
        <a:lstStyle/>
        <a:p>
          <a:r>
            <a:rPr lang="en-US" sz="1100" noProof="0" dirty="0"/>
            <a:t>Install</a:t>
          </a:r>
        </a:p>
      </dgm:t>
    </dgm:pt>
    <dgm:pt modelId="{81F74DBD-F2BC-4467-B3EA-9EBFFDE482E0}" type="parTrans" cxnId="{1250373B-7399-4627-8A6A-178BB1855AA7}">
      <dgm:prSet/>
      <dgm:spPr/>
      <dgm:t>
        <a:bodyPr/>
        <a:lstStyle/>
        <a:p>
          <a:endParaRPr lang="de-DE" sz="1200"/>
        </a:p>
      </dgm:t>
    </dgm:pt>
    <dgm:pt modelId="{2ACF3F3F-29A7-4C28-82FC-C4BB655D1A5D}" type="sibTrans" cxnId="{1250373B-7399-4627-8A6A-178BB1855AA7}">
      <dgm:prSet/>
      <dgm:spPr/>
      <dgm:t>
        <a:bodyPr/>
        <a:lstStyle/>
        <a:p>
          <a:endParaRPr lang="de-DE" sz="1200"/>
        </a:p>
      </dgm:t>
    </dgm:pt>
    <dgm:pt modelId="{7813D045-BC04-4FB7-9A02-326437DDF2CD}">
      <dgm:prSet phldrT="[Text]" custT="1"/>
      <dgm:spPr/>
      <dgm:t>
        <a:bodyPr lIns="36000" rIns="0"/>
        <a:lstStyle/>
        <a:p>
          <a:r>
            <a:rPr lang="en-US" sz="1100" noProof="0" dirty="0"/>
            <a:t>Grid</a:t>
          </a:r>
        </a:p>
      </dgm:t>
    </dgm:pt>
    <dgm:pt modelId="{D4779173-A6F9-4F3A-82C2-A8BF80A926C9}" type="parTrans" cxnId="{5B73C244-3532-475E-A6A4-64E9CB11E9E7}">
      <dgm:prSet/>
      <dgm:spPr/>
      <dgm:t>
        <a:bodyPr/>
        <a:lstStyle/>
        <a:p>
          <a:endParaRPr lang="de-DE" sz="1200"/>
        </a:p>
      </dgm:t>
    </dgm:pt>
    <dgm:pt modelId="{D37AE06B-05CD-4CED-9D97-405B9161FA48}" type="sibTrans" cxnId="{5B73C244-3532-475E-A6A4-64E9CB11E9E7}">
      <dgm:prSet/>
      <dgm:spPr/>
      <dgm:t>
        <a:bodyPr/>
        <a:lstStyle/>
        <a:p>
          <a:endParaRPr lang="de-DE" sz="1200"/>
        </a:p>
      </dgm:t>
    </dgm:pt>
    <dgm:pt modelId="{7C07573A-9609-4982-A79D-A3E14F0674B6}">
      <dgm:prSet phldrT="[Text]" custT="1"/>
      <dgm:spPr/>
      <dgm:t>
        <a:bodyPr lIns="36000" rIns="0"/>
        <a:lstStyle/>
        <a:p>
          <a:r>
            <a:rPr lang="en-US" sz="1000" noProof="0" dirty="0"/>
            <a:t>Operate</a:t>
          </a:r>
        </a:p>
      </dgm:t>
    </dgm:pt>
    <dgm:pt modelId="{0AD76CD4-8ED3-4881-88A0-A6BFFDADFCAF}" type="parTrans" cxnId="{4A86D4BB-5F50-41F7-9615-EABBF8963BA4}">
      <dgm:prSet/>
      <dgm:spPr/>
      <dgm:t>
        <a:bodyPr/>
        <a:lstStyle/>
        <a:p>
          <a:endParaRPr lang="de-DE" sz="1200"/>
        </a:p>
      </dgm:t>
    </dgm:pt>
    <dgm:pt modelId="{9F7201D5-D177-49A6-888B-E59175300BE3}" type="sibTrans" cxnId="{4A86D4BB-5F50-41F7-9615-EABBF8963BA4}">
      <dgm:prSet/>
      <dgm:spPr/>
      <dgm:t>
        <a:bodyPr/>
        <a:lstStyle/>
        <a:p>
          <a:endParaRPr lang="de-DE" sz="1200"/>
        </a:p>
      </dgm:t>
    </dgm:pt>
    <dgm:pt modelId="{51715E9D-15F3-4746-8C37-5CDF6C5C65DB}">
      <dgm:prSet phldrT="[Text]" custT="1"/>
      <dgm:spPr/>
      <dgm:t>
        <a:bodyPr lIns="36000" rIns="0"/>
        <a:lstStyle/>
        <a:p>
          <a:r>
            <a:rPr lang="en-US" sz="1000" noProof="0" dirty="0"/>
            <a:t>Maintain</a:t>
          </a:r>
        </a:p>
      </dgm:t>
    </dgm:pt>
    <dgm:pt modelId="{038986B4-4A2F-4F7A-AC30-1CD2B48D936C}" type="parTrans" cxnId="{2A9F9824-2BAF-4272-8A3B-69630DB9069B}">
      <dgm:prSet/>
      <dgm:spPr/>
      <dgm:t>
        <a:bodyPr/>
        <a:lstStyle/>
        <a:p>
          <a:endParaRPr lang="de-DE" sz="1200"/>
        </a:p>
      </dgm:t>
    </dgm:pt>
    <dgm:pt modelId="{341B63AF-D5F0-490C-9F49-493CABD02D11}" type="sibTrans" cxnId="{2A9F9824-2BAF-4272-8A3B-69630DB9069B}">
      <dgm:prSet/>
      <dgm:spPr/>
      <dgm:t>
        <a:bodyPr/>
        <a:lstStyle/>
        <a:p>
          <a:endParaRPr lang="de-DE" sz="1200"/>
        </a:p>
      </dgm:t>
    </dgm:pt>
    <dgm:pt modelId="{784D8753-DD13-4E0D-B61E-3976D0E4DF7A}">
      <dgm:prSet phldrT="[Text]" custT="1"/>
      <dgm:spPr/>
      <dgm:t>
        <a:bodyPr lIns="36000" rIns="0"/>
        <a:lstStyle/>
        <a:p>
          <a:r>
            <a:rPr lang="en-US" sz="900" noProof="0" dirty="0"/>
            <a:t>Consume &amp; Added Value</a:t>
          </a:r>
        </a:p>
      </dgm:t>
    </dgm:pt>
    <dgm:pt modelId="{BF28B0F0-1BA9-424A-B71F-24DEB1A0E3DB}" type="parTrans" cxnId="{AFE52A86-B540-42FF-BE26-D78D0D00A8E5}">
      <dgm:prSet/>
      <dgm:spPr/>
      <dgm:t>
        <a:bodyPr/>
        <a:lstStyle/>
        <a:p>
          <a:endParaRPr lang="de-DE" sz="1200"/>
        </a:p>
      </dgm:t>
    </dgm:pt>
    <dgm:pt modelId="{88F0F813-F925-4D44-B207-BADE425FD3C8}" type="sibTrans" cxnId="{AFE52A86-B540-42FF-BE26-D78D0D00A8E5}">
      <dgm:prSet/>
      <dgm:spPr/>
      <dgm:t>
        <a:bodyPr/>
        <a:lstStyle/>
        <a:p>
          <a:endParaRPr lang="de-DE" sz="1200"/>
        </a:p>
      </dgm:t>
    </dgm:pt>
    <dgm:pt modelId="{781A8965-8A7F-40D4-B994-CB89118C7EAF}" type="pres">
      <dgm:prSet presAssocID="{58C657B2-F02F-4874-9948-0B597DB22D1C}" presName="Name0" presStyleCnt="0">
        <dgm:presLayoutVars>
          <dgm:dir/>
          <dgm:animLvl val="lvl"/>
          <dgm:resizeHandles val="exact"/>
        </dgm:presLayoutVars>
      </dgm:prSet>
      <dgm:spPr/>
    </dgm:pt>
    <dgm:pt modelId="{D97BD834-8EE9-423F-8813-555B65289363}" type="pres">
      <dgm:prSet presAssocID="{5A32A3FC-FDD2-4D0F-BAEE-2BAF68B13167}" presName="parTxOnly" presStyleLbl="node1" presStyleIdx="0" presStyleCnt="8" custScaleX="114264" custScaleY="100367" custLinFactNeighborX="6732" custLinFactNeighborY="23409">
        <dgm:presLayoutVars>
          <dgm:chMax val="0"/>
          <dgm:chPref val="0"/>
          <dgm:bulletEnabled val="1"/>
        </dgm:presLayoutVars>
      </dgm:prSet>
      <dgm:spPr/>
    </dgm:pt>
    <dgm:pt modelId="{4D90FDA0-0CB0-4AD0-84DB-11C9448FB3A9}" type="pres">
      <dgm:prSet presAssocID="{5A8D3661-6104-4CD9-8F87-2C39C59F6145}" presName="parTxOnlySpace" presStyleCnt="0"/>
      <dgm:spPr/>
    </dgm:pt>
    <dgm:pt modelId="{B098B79D-3FDE-42F6-8E83-E1C0B2EFF65C}" type="pres">
      <dgm:prSet presAssocID="{4AA092B9-26DA-4FBD-BC02-66AFB708AF12}" presName="parTxOnly" presStyleLbl="node1" presStyleIdx="1" presStyleCnt="8" custScaleX="120323" custScaleY="100367" custLinFactNeighborX="6732" custLinFactNeighborY="23409">
        <dgm:presLayoutVars>
          <dgm:chMax val="0"/>
          <dgm:chPref val="0"/>
          <dgm:bulletEnabled val="1"/>
        </dgm:presLayoutVars>
      </dgm:prSet>
      <dgm:spPr/>
    </dgm:pt>
    <dgm:pt modelId="{44A220CD-C000-4F3A-A5C1-7536F93E0FD9}" type="pres">
      <dgm:prSet presAssocID="{39E5A0AE-3AC6-46DE-B359-8249E19DE210}" presName="parTxOnlySpace" presStyleCnt="0"/>
      <dgm:spPr/>
    </dgm:pt>
    <dgm:pt modelId="{337085F2-3FF5-49C1-9C8D-6F7B753B9CFB}" type="pres">
      <dgm:prSet presAssocID="{3651E875-4F2A-44EA-99D4-2040A5084665}" presName="parTxOnly" presStyleLbl="node1" presStyleIdx="2" presStyleCnt="8" custScaleX="105802" custScaleY="100367" custLinFactNeighborX="6732" custLinFactNeighborY="23409">
        <dgm:presLayoutVars>
          <dgm:chMax val="0"/>
          <dgm:chPref val="0"/>
          <dgm:bulletEnabled val="1"/>
        </dgm:presLayoutVars>
      </dgm:prSet>
      <dgm:spPr/>
    </dgm:pt>
    <dgm:pt modelId="{1D05B938-B4F7-46B2-97C2-8D17CE1B21A7}" type="pres">
      <dgm:prSet presAssocID="{730FF82C-3579-49D6-8777-875F1D373156}" presName="parTxOnlySpace" presStyleCnt="0"/>
      <dgm:spPr/>
    </dgm:pt>
    <dgm:pt modelId="{7DF7401B-E5C4-41CA-A101-5A571693685F}" type="pres">
      <dgm:prSet presAssocID="{465D68EE-BDDB-416B-8127-0698C4E8BC37}" presName="parTxOnly" presStyleLbl="node1" presStyleIdx="3" presStyleCnt="8" custScaleX="105802" custScaleY="100367" custLinFactNeighborX="6732" custLinFactNeighborY="23409">
        <dgm:presLayoutVars>
          <dgm:chMax val="0"/>
          <dgm:chPref val="0"/>
          <dgm:bulletEnabled val="1"/>
        </dgm:presLayoutVars>
      </dgm:prSet>
      <dgm:spPr/>
    </dgm:pt>
    <dgm:pt modelId="{5E7CD000-CA24-4D53-814B-91DDDED7AC17}" type="pres">
      <dgm:prSet presAssocID="{2ACF3F3F-29A7-4C28-82FC-C4BB655D1A5D}" presName="parTxOnlySpace" presStyleCnt="0"/>
      <dgm:spPr/>
    </dgm:pt>
    <dgm:pt modelId="{A5A0ECDB-5049-4CE3-9394-A075FDC956DE}" type="pres">
      <dgm:prSet presAssocID="{7813D045-BC04-4FB7-9A02-326437DDF2CD}" presName="parTxOnly" presStyleLbl="node1" presStyleIdx="4" presStyleCnt="8" custScaleX="105802" custScaleY="100367" custLinFactNeighborX="6732" custLinFactNeighborY="23409">
        <dgm:presLayoutVars>
          <dgm:chMax val="0"/>
          <dgm:chPref val="0"/>
          <dgm:bulletEnabled val="1"/>
        </dgm:presLayoutVars>
      </dgm:prSet>
      <dgm:spPr/>
    </dgm:pt>
    <dgm:pt modelId="{3D696A48-8552-45FC-A7D9-B9898436A029}" type="pres">
      <dgm:prSet presAssocID="{D37AE06B-05CD-4CED-9D97-405B9161FA48}" presName="parTxOnlySpace" presStyleCnt="0"/>
      <dgm:spPr/>
    </dgm:pt>
    <dgm:pt modelId="{CD6112D7-44F6-4571-AC71-A2DD0EB4803A}" type="pres">
      <dgm:prSet presAssocID="{7C07573A-9609-4982-A79D-A3E14F0674B6}" presName="parTxOnly" presStyleLbl="node1" presStyleIdx="5" presStyleCnt="8" custScaleX="105802" custScaleY="100367" custLinFactNeighborX="6732" custLinFactNeighborY="23409">
        <dgm:presLayoutVars>
          <dgm:chMax val="0"/>
          <dgm:chPref val="0"/>
          <dgm:bulletEnabled val="1"/>
        </dgm:presLayoutVars>
      </dgm:prSet>
      <dgm:spPr/>
    </dgm:pt>
    <dgm:pt modelId="{8016A7E9-E15A-4C0B-B98B-BF5663F721B0}" type="pres">
      <dgm:prSet presAssocID="{9F7201D5-D177-49A6-888B-E59175300BE3}" presName="parTxOnlySpace" presStyleCnt="0"/>
      <dgm:spPr/>
    </dgm:pt>
    <dgm:pt modelId="{3E94BD29-0592-4630-804C-D6E3A828D18C}" type="pres">
      <dgm:prSet presAssocID="{51715E9D-15F3-4746-8C37-5CDF6C5C65DB}" presName="parTxOnly" presStyleLbl="node1" presStyleIdx="6" presStyleCnt="8" custScaleX="105802" custScaleY="100367" custLinFactNeighborX="6732" custLinFactNeighborY="23409">
        <dgm:presLayoutVars>
          <dgm:chMax val="0"/>
          <dgm:chPref val="0"/>
          <dgm:bulletEnabled val="1"/>
        </dgm:presLayoutVars>
      </dgm:prSet>
      <dgm:spPr/>
    </dgm:pt>
    <dgm:pt modelId="{0A588355-EB9E-429E-9C69-4B66AE7AE9C1}" type="pres">
      <dgm:prSet presAssocID="{341B63AF-D5F0-490C-9F49-493CABD02D11}" presName="parTxOnlySpace" presStyleCnt="0"/>
      <dgm:spPr/>
    </dgm:pt>
    <dgm:pt modelId="{A6BC94FD-E914-4C86-9802-114DB0B3012B}" type="pres">
      <dgm:prSet presAssocID="{784D8753-DD13-4E0D-B61E-3976D0E4DF7A}" presName="parTxOnly" presStyleLbl="node1" presStyleIdx="7" presStyleCnt="8" custScaleX="121593" custScaleY="100368" custLinFactNeighborX="624" custLinFactNeighborY="23409">
        <dgm:presLayoutVars>
          <dgm:chMax val="0"/>
          <dgm:chPref val="0"/>
          <dgm:bulletEnabled val="1"/>
        </dgm:presLayoutVars>
      </dgm:prSet>
      <dgm:spPr/>
    </dgm:pt>
  </dgm:ptLst>
  <dgm:cxnLst>
    <dgm:cxn modelId="{C24C891D-BD9C-7747-AF26-95411F2A0E7E}" type="presOf" srcId="{7813D045-BC04-4FB7-9A02-326437DDF2CD}" destId="{A5A0ECDB-5049-4CE3-9394-A075FDC956DE}" srcOrd="0" destOrd="0" presId="urn:microsoft.com/office/officeart/2005/8/layout/chevron1"/>
    <dgm:cxn modelId="{2A9F9824-2BAF-4272-8A3B-69630DB9069B}" srcId="{58C657B2-F02F-4874-9948-0B597DB22D1C}" destId="{51715E9D-15F3-4746-8C37-5CDF6C5C65DB}" srcOrd="6" destOrd="0" parTransId="{038986B4-4A2F-4F7A-AC30-1CD2B48D936C}" sibTransId="{341B63AF-D5F0-490C-9F49-493CABD02D11}"/>
    <dgm:cxn modelId="{1250373B-7399-4627-8A6A-178BB1855AA7}" srcId="{58C657B2-F02F-4874-9948-0B597DB22D1C}" destId="{465D68EE-BDDB-416B-8127-0698C4E8BC37}" srcOrd="3" destOrd="0" parTransId="{81F74DBD-F2BC-4467-B3EA-9EBFFDE482E0}" sibTransId="{2ACF3F3F-29A7-4C28-82FC-C4BB655D1A5D}"/>
    <dgm:cxn modelId="{5B73C244-3532-475E-A6A4-64E9CB11E9E7}" srcId="{58C657B2-F02F-4874-9948-0B597DB22D1C}" destId="{7813D045-BC04-4FB7-9A02-326437DDF2CD}" srcOrd="4" destOrd="0" parTransId="{D4779173-A6F9-4F3A-82C2-A8BF80A926C9}" sibTransId="{D37AE06B-05CD-4CED-9D97-405B9161FA48}"/>
    <dgm:cxn modelId="{757F4766-5AFA-7E4A-8414-E0C904431379}" type="presOf" srcId="{51715E9D-15F3-4746-8C37-5CDF6C5C65DB}" destId="{3E94BD29-0592-4630-804C-D6E3A828D18C}" srcOrd="0" destOrd="0" presId="urn:microsoft.com/office/officeart/2005/8/layout/chevron1"/>
    <dgm:cxn modelId="{DBFED06E-1E3C-9245-B7B4-752D2E98ADCF}" type="presOf" srcId="{7C07573A-9609-4982-A79D-A3E14F0674B6}" destId="{CD6112D7-44F6-4571-AC71-A2DD0EB4803A}" srcOrd="0" destOrd="0" presId="urn:microsoft.com/office/officeart/2005/8/layout/chevron1"/>
    <dgm:cxn modelId="{FF1F334F-6028-46FA-86B9-7D2803567786}" srcId="{58C657B2-F02F-4874-9948-0B597DB22D1C}" destId="{4AA092B9-26DA-4FBD-BC02-66AFB708AF12}" srcOrd="1" destOrd="0" parTransId="{D7000629-930D-4A52-AFDF-0FF54B1784AF}" sibTransId="{39E5A0AE-3AC6-46DE-B359-8249E19DE210}"/>
    <dgm:cxn modelId="{8565EC54-B8B7-8244-96BD-F61062015AF5}" type="presOf" srcId="{3651E875-4F2A-44EA-99D4-2040A5084665}" destId="{337085F2-3FF5-49C1-9C8D-6F7B753B9CFB}" srcOrd="0" destOrd="0" presId="urn:microsoft.com/office/officeart/2005/8/layout/chevron1"/>
    <dgm:cxn modelId="{53782557-8080-594B-B7E1-84A53D11AC3B}" type="presOf" srcId="{4AA092B9-26DA-4FBD-BC02-66AFB708AF12}" destId="{B098B79D-3FDE-42F6-8E83-E1C0B2EFF65C}" srcOrd="0" destOrd="0" presId="urn:microsoft.com/office/officeart/2005/8/layout/chevron1"/>
    <dgm:cxn modelId="{AFE52A86-B540-42FF-BE26-D78D0D00A8E5}" srcId="{58C657B2-F02F-4874-9948-0B597DB22D1C}" destId="{784D8753-DD13-4E0D-B61E-3976D0E4DF7A}" srcOrd="7" destOrd="0" parTransId="{BF28B0F0-1BA9-424A-B71F-24DEB1A0E3DB}" sibTransId="{88F0F813-F925-4D44-B207-BADE425FD3C8}"/>
    <dgm:cxn modelId="{3973F088-1437-744C-9BF8-7A0AE0C499E8}" type="presOf" srcId="{58C657B2-F02F-4874-9948-0B597DB22D1C}" destId="{781A8965-8A7F-40D4-B994-CB89118C7EAF}" srcOrd="0" destOrd="0" presId="urn:microsoft.com/office/officeart/2005/8/layout/chevron1"/>
    <dgm:cxn modelId="{80F6F5A0-F5FC-CA4D-9338-EA6BFABA20A9}" type="presOf" srcId="{784D8753-DD13-4E0D-B61E-3976D0E4DF7A}" destId="{A6BC94FD-E914-4C86-9802-114DB0B3012B}" srcOrd="0" destOrd="0" presId="urn:microsoft.com/office/officeart/2005/8/layout/chevron1"/>
    <dgm:cxn modelId="{644BB0A9-CFF8-D147-AA28-0DC3D03201E0}" type="presOf" srcId="{465D68EE-BDDB-416B-8127-0698C4E8BC37}" destId="{7DF7401B-E5C4-41CA-A101-5A571693685F}" srcOrd="0" destOrd="0" presId="urn:microsoft.com/office/officeart/2005/8/layout/chevron1"/>
    <dgm:cxn modelId="{4A86D4BB-5F50-41F7-9615-EABBF8963BA4}" srcId="{58C657B2-F02F-4874-9948-0B597DB22D1C}" destId="{7C07573A-9609-4982-A79D-A3E14F0674B6}" srcOrd="5" destOrd="0" parTransId="{0AD76CD4-8ED3-4881-88A0-A6BFFDADFCAF}" sibTransId="{9F7201D5-D177-49A6-888B-E59175300BE3}"/>
    <dgm:cxn modelId="{30FECEC1-EA96-0144-832A-731A081C36E9}" type="presOf" srcId="{5A32A3FC-FDD2-4D0F-BAEE-2BAF68B13167}" destId="{D97BD834-8EE9-423F-8813-555B65289363}" srcOrd="0" destOrd="0" presId="urn:microsoft.com/office/officeart/2005/8/layout/chevron1"/>
    <dgm:cxn modelId="{2375E3F0-43B8-4A1C-B829-3535DB307AD2}" srcId="{58C657B2-F02F-4874-9948-0B597DB22D1C}" destId="{5A32A3FC-FDD2-4D0F-BAEE-2BAF68B13167}" srcOrd="0" destOrd="0" parTransId="{1346E6EF-8765-4C72-832D-8EACC2735E5E}" sibTransId="{5A8D3661-6104-4CD9-8F87-2C39C59F6145}"/>
    <dgm:cxn modelId="{D8BC47FB-E39A-49E1-BFBC-62188D20B5F2}" srcId="{58C657B2-F02F-4874-9948-0B597DB22D1C}" destId="{3651E875-4F2A-44EA-99D4-2040A5084665}" srcOrd="2" destOrd="0" parTransId="{4B003804-3737-4299-964B-59F874F4A483}" sibTransId="{730FF82C-3579-49D6-8777-875F1D373156}"/>
    <dgm:cxn modelId="{FC6D1FD8-AB66-174F-9093-1F68A707539D}" type="presParOf" srcId="{781A8965-8A7F-40D4-B994-CB89118C7EAF}" destId="{D97BD834-8EE9-423F-8813-555B65289363}" srcOrd="0" destOrd="0" presId="urn:microsoft.com/office/officeart/2005/8/layout/chevron1"/>
    <dgm:cxn modelId="{938F074D-40D3-714A-9752-DDE6AB0613E0}" type="presParOf" srcId="{781A8965-8A7F-40D4-B994-CB89118C7EAF}" destId="{4D90FDA0-0CB0-4AD0-84DB-11C9448FB3A9}" srcOrd="1" destOrd="0" presId="urn:microsoft.com/office/officeart/2005/8/layout/chevron1"/>
    <dgm:cxn modelId="{F3B34586-0690-F04F-9973-C4496B618487}" type="presParOf" srcId="{781A8965-8A7F-40D4-B994-CB89118C7EAF}" destId="{B098B79D-3FDE-42F6-8E83-E1C0B2EFF65C}" srcOrd="2" destOrd="0" presId="urn:microsoft.com/office/officeart/2005/8/layout/chevron1"/>
    <dgm:cxn modelId="{DC374045-1E9B-5546-85E5-005864F92212}" type="presParOf" srcId="{781A8965-8A7F-40D4-B994-CB89118C7EAF}" destId="{44A220CD-C000-4F3A-A5C1-7536F93E0FD9}" srcOrd="3" destOrd="0" presId="urn:microsoft.com/office/officeart/2005/8/layout/chevron1"/>
    <dgm:cxn modelId="{C8988B04-4DF9-0040-B0D3-71CAF7146650}" type="presParOf" srcId="{781A8965-8A7F-40D4-B994-CB89118C7EAF}" destId="{337085F2-3FF5-49C1-9C8D-6F7B753B9CFB}" srcOrd="4" destOrd="0" presId="urn:microsoft.com/office/officeart/2005/8/layout/chevron1"/>
    <dgm:cxn modelId="{78B54D71-307A-BA4F-A66F-C4608485C092}" type="presParOf" srcId="{781A8965-8A7F-40D4-B994-CB89118C7EAF}" destId="{1D05B938-B4F7-46B2-97C2-8D17CE1B21A7}" srcOrd="5" destOrd="0" presId="urn:microsoft.com/office/officeart/2005/8/layout/chevron1"/>
    <dgm:cxn modelId="{B0BE8CD3-98FC-A443-81EB-26A7F1FA9526}" type="presParOf" srcId="{781A8965-8A7F-40D4-B994-CB89118C7EAF}" destId="{7DF7401B-E5C4-41CA-A101-5A571693685F}" srcOrd="6" destOrd="0" presId="urn:microsoft.com/office/officeart/2005/8/layout/chevron1"/>
    <dgm:cxn modelId="{8A1FA09B-461D-FD42-9530-D918ED7ECD31}" type="presParOf" srcId="{781A8965-8A7F-40D4-B994-CB89118C7EAF}" destId="{5E7CD000-CA24-4D53-814B-91DDDED7AC17}" srcOrd="7" destOrd="0" presId="urn:microsoft.com/office/officeart/2005/8/layout/chevron1"/>
    <dgm:cxn modelId="{C2A4607B-D74C-9C4C-B905-E719380F1CFD}" type="presParOf" srcId="{781A8965-8A7F-40D4-B994-CB89118C7EAF}" destId="{A5A0ECDB-5049-4CE3-9394-A075FDC956DE}" srcOrd="8" destOrd="0" presId="urn:microsoft.com/office/officeart/2005/8/layout/chevron1"/>
    <dgm:cxn modelId="{15AF96CC-9D78-2E4C-92A4-C88ED4CC6D6A}" type="presParOf" srcId="{781A8965-8A7F-40D4-B994-CB89118C7EAF}" destId="{3D696A48-8552-45FC-A7D9-B9898436A029}" srcOrd="9" destOrd="0" presId="urn:microsoft.com/office/officeart/2005/8/layout/chevron1"/>
    <dgm:cxn modelId="{14AD4F8E-3133-5944-AF03-84A5335160AC}" type="presParOf" srcId="{781A8965-8A7F-40D4-B994-CB89118C7EAF}" destId="{CD6112D7-44F6-4571-AC71-A2DD0EB4803A}" srcOrd="10" destOrd="0" presId="urn:microsoft.com/office/officeart/2005/8/layout/chevron1"/>
    <dgm:cxn modelId="{56DD9B0F-963B-AB44-9BCE-330AE534B20C}" type="presParOf" srcId="{781A8965-8A7F-40D4-B994-CB89118C7EAF}" destId="{8016A7E9-E15A-4C0B-B98B-BF5663F721B0}" srcOrd="11" destOrd="0" presId="urn:microsoft.com/office/officeart/2005/8/layout/chevron1"/>
    <dgm:cxn modelId="{083AED2D-6C61-1949-B76E-62AC3C45AFEB}" type="presParOf" srcId="{781A8965-8A7F-40D4-B994-CB89118C7EAF}" destId="{3E94BD29-0592-4630-804C-D6E3A828D18C}" srcOrd="12" destOrd="0" presId="urn:microsoft.com/office/officeart/2005/8/layout/chevron1"/>
    <dgm:cxn modelId="{4145C64F-B15E-D547-9742-06DA3222F933}" type="presParOf" srcId="{781A8965-8A7F-40D4-B994-CB89118C7EAF}" destId="{0A588355-EB9E-429E-9C69-4B66AE7AE9C1}" srcOrd="13" destOrd="0" presId="urn:microsoft.com/office/officeart/2005/8/layout/chevron1"/>
    <dgm:cxn modelId="{6944B7F0-26B0-BC4A-96C1-CF1E011B3329}" type="presParOf" srcId="{781A8965-8A7F-40D4-B994-CB89118C7EAF}" destId="{A6BC94FD-E914-4C86-9802-114DB0B3012B}"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2AE8B-C24C-462F-B0EE-13CA07F8D864}">
      <dsp:nvSpPr>
        <dsp:cNvPr id="0" name=""/>
        <dsp:cNvSpPr/>
      </dsp:nvSpPr>
      <dsp:spPr>
        <a:xfrm>
          <a:off x="3679" y="0"/>
          <a:ext cx="1291060" cy="5003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National </a:t>
          </a:r>
          <a:r>
            <a:rPr lang="de-DE" sz="1400" kern="1200" dirty="0" err="1"/>
            <a:t>climate</a:t>
          </a:r>
          <a:r>
            <a:rPr lang="de-DE" sz="1400" kern="1200" dirty="0"/>
            <a:t> and </a:t>
          </a:r>
          <a:r>
            <a:rPr lang="de-DE" sz="1400" kern="1200" dirty="0" err="1"/>
            <a:t>energy</a:t>
          </a:r>
          <a:r>
            <a:rPr lang="de-DE" sz="1400" kern="1200" dirty="0"/>
            <a:t> </a:t>
          </a:r>
          <a:r>
            <a:rPr lang="de-DE" sz="1400" kern="1200" dirty="0" err="1"/>
            <a:t>policies</a:t>
          </a:r>
          <a:endParaRPr lang="de-DE" sz="1400" kern="1200" dirty="0"/>
        </a:p>
      </dsp:txBody>
      <dsp:txXfrm>
        <a:off x="3679" y="0"/>
        <a:ext cx="1291060" cy="1501140"/>
      </dsp:txXfrm>
    </dsp:sp>
    <dsp:sp modelId="{3A8B0E6C-91F3-40B7-82A0-48F4C10F8D0A}">
      <dsp:nvSpPr>
        <dsp:cNvPr id="0" name=""/>
        <dsp:cNvSpPr/>
      </dsp:nvSpPr>
      <dsp:spPr>
        <a:xfrm>
          <a:off x="132785" y="1502605"/>
          <a:ext cx="1032848" cy="1508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All countries ratified the Paris Agreement and have GHG emission reduction and RE targets</a:t>
          </a:r>
          <a:endParaRPr lang="de-DE" sz="1000" kern="1200" dirty="0"/>
        </a:p>
      </dsp:txBody>
      <dsp:txXfrm>
        <a:off x="163036" y="1532856"/>
        <a:ext cx="972346" cy="1448212"/>
      </dsp:txXfrm>
    </dsp:sp>
    <dsp:sp modelId="{6B87D550-C7EE-4B43-8666-7C776E5229F3}">
      <dsp:nvSpPr>
        <dsp:cNvPr id="0" name=""/>
        <dsp:cNvSpPr/>
      </dsp:nvSpPr>
      <dsp:spPr>
        <a:xfrm>
          <a:off x="132785" y="3243429"/>
          <a:ext cx="1032848" cy="1508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t>Energy communities could assist in meeting the objectives of the UN agreement</a:t>
          </a:r>
          <a:endParaRPr lang="de-DE" sz="1000" kern="1200" dirty="0"/>
        </a:p>
      </dsp:txBody>
      <dsp:txXfrm>
        <a:off x="163036" y="3273680"/>
        <a:ext cx="972346" cy="1448212"/>
      </dsp:txXfrm>
    </dsp:sp>
    <dsp:sp modelId="{B4FA7CA1-10FA-422E-B217-33F9411B1B95}">
      <dsp:nvSpPr>
        <dsp:cNvPr id="0" name=""/>
        <dsp:cNvSpPr/>
      </dsp:nvSpPr>
      <dsp:spPr>
        <a:xfrm>
          <a:off x="1391569" y="0"/>
          <a:ext cx="1291060" cy="5003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Degree </a:t>
          </a:r>
          <a:r>
            <a:rPr lang="de-DE" sz="1400" kern="1200" dirty="0" err="1"/>
            <a:t>of</a:t>
          </a:r>
          <a:r>
            <a:rPr lang="de-DE" sz="1400" kern="1200" dirty="0"/>
            <a:t> </a:t>
          </a:r>
          <a:r>
            <a:rPr lang="de-DE" sz="1400" kern="1200" dirty="0" err="1"/>
            <a:t>gender</a:t>
          </a:r>
          <a:r>
            <a:rPr lang="de-DE" sz="1400" kern="1200" dirty="0"/>
            <a:t> </a:t>
          </a:r>
          <a:r>
            <a:rPr lang="de-DE" sz="1400" kern="1200" dirty="0" err="1"/>
            <a:t>equality</a:t>
          </a:r>
          <a:endParaRPr lang="de-DE" sz="1400" kern="1200" dirty="0"/>
        </a:p>
      </dsp:txBody>
      <dsp:txXfrm>
        <a:off x="1391569" y="0"/>
        <a:ext cx="1291060" cy="1501140"/>
      </dsp:txXfrm>
    </dsp:sp>
    <dsp:sp modelId="{63A22D0E-4ADC-43ED-BE68-AF953F2D03E5}">
      <dsp:nvSpPr>
        <dsp:cNvPr id="0" name=""/>
        <dsp:cNvSpPr/>
      </dsp:nvSpPr>
      <dsp:spPr>
        <a:xfrm>
          <a:off x="1520675" y="1501262"/>
          <a:ext cx="1032848" cy="824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kern="1200" dirty="0"/>
            <a:t>Gender mainstreaming is included in some National Strategies on Gender Equality</a:t>
          </a:r>
          <a:endParaRPr lang="de-DE" sz="1000" kern="1200" dirty="0"/>
        </a:p>
      </dsp:txBody>
      <dsp:txXfrm>
        <a:off x="1544816" y="1525403"/>
        <a:ext cx="984566" cy="775952"/>
      </dsp:txXfrm>
    </dsp:sp>
    <dsp:sp modelId="{0C4D845C-73A4-429F-8363-AEFA7811DB8B}">
      <dsp:nvSpPr>
        <dsp:cNvPr id="0" name=""/>
        <dsp:cNvSpPr/>
      </dsp:nvSpPr>
      <dsp:spPr>
        <a:xfrm>
          <a:off x="1520675" y="2452302"/>
          <a:ext cx="1032848" cy="824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kern="1200" dirty="0"/>
            <a:t>Gender budgeting is used in pilots just in Ukraine, Moldova and Serbia.</a:t>
          </a:r>
          <a:endParaRPr lang="de-DE" sz="1000" kern="1200" dirty="0"/>
        </a:p>
      </dsp:txBody>
      <dsp:txXfrm>
        <a:off x="1544816" y="2476443"/>
        <a:ext cx="984566" cy="775952"/>
      </dsp:txXfrm>
    </dsp:sp>
    <dsp:sp modelId="{71B1AFA0-C479-421D-91DE-CA5AF17AA529}">
      <dsp:nvSpPr>
        <dsp:cNvPr id="0" name=""/>
        <dsp:cNvSpPr/>
      </dsp:nvSpPr>
      <dsp:spPr>
        <a:xfrm>
          <a:off x="1520675" y="3403341"/>
          <a:ext cx="1032848" cy="1350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kern="1200" dirty="0"/>
            <a:t>Similar challenges with addressing gender inequality. Existing instruments are often not </a:t>
          </a:r>
          <a:r>
            <a:rPr lang="en-GB" sz="1000" kern="1200"/>
            <a:t>in practice</a:t>
          </a:r>
          <a:endParaRPr lang="de-DE" sz="1000" kern="1200" dirty="0"/>
        </a:p>
      </dsp:txBody>
      <dsp:txXfrm>
        <a:off x="1550926" y="3433592"/>
        <a:ext cx="972346" cy="1289643"/>
      </dsp:txXfrm>
    </dsp:sp>
    <dsp:sp modelId="{1B023172-8D02-4BE8-B307-0CEA130E65CC}">
      <dsp:nvSpPr>
        <dsp:cNvPr id="0" name=""/>
        <dsp:cNvSpPr/>
      </dsp:nvSpPr>
      <dsp:spPr>
        <a:xfrm>
          <a:off x="2779459" y="0"/>
          <a:ext cx="1291060" cy="5003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Situation and power </a:t>
          </a:r>
          <a:r>
            <a:rPr lang="de-DE" sz="1400" kern="1200" dirty="0" err="1"/>
            <a:t>of</a:t>
          </a:r>
          <a:r>
            <a:rPr lang="de-DE" sz="1400" kern="1200" dirty="0"/>
            <a:t> </a:t>
          </a:r>
          <a:r>
            <a:rPr lang="de-DE" sz="1400" kern="1200" dirty="0" err="1"/>
            <a:t>civil</a:t>
          </a:r>
          <a:r>
            <a:rPr lang="de-DE" sz="1400" kern="1200" dirty="0"/>
            <a:t> </a:t>
          </a:r>
          <a:r>
            <a:rPr lang="de-DE" sz="1400" kern="1200" dirty="0" err="1"/>
            <a:t>society</a:t>
          </a:r>
          <a:endParaRPr lang="de-DE" sz="1400" kern="1200" dirty="0"/>
        </a:p>
      </dsp:txBody>
      <dsp:txXfrm>
        <a:off x="2779459" y="0"/>
        <a:ext cx="1291060" cy="1501140"/>
      </dsp:txXfrm>
    </dsp:sp>
    <dsp:sp modelId="{ECB16335-27A3-4AA8-A57D-51883FF7225B}">
      <dsp:nvSpPr>
        <dsp:cNvPr id="0" name=""/>
        <dsp:cNvSpPr/>
      </dsp:nvSpPr>
      <dsp:spPr>
        <a:xfrm>
          <a:off x="2908565" y="1502605"/>
          <a:ext cx="1032848" cy="1508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kern="1200" dirty="0"/>
            <a:t>Low trust (including trust in non-profits) by influx of non-indigenous forms of civil society</a:t>
          </a:r>
          <a:endParaRPr lang="de-DE" sz="1000" kern="1200" dirty="0"/>
        </a:p>
      </dsp:txBody>
      <dsp:txXfrm>
        <a:off x="2938816" y="1532856"/>
        <a:ext cx="972346" cy="1448212"/>
      </dsp:txXfrm>
    </dsp:sp>
    <dsp:sp modelId="{D3C87EBD-1403-414A-8A2C-FF09DAAC0A19}">
      <dsp:nvSpPr>
        <dsp:cNvPr id="0" name=""/>
        <dsp:cNvSpPr/>
      </dsp:nvSpPr>
      <dsp:spPr>
        <a:xfrm>
          <a:off x="2908565" y="3243429"/>
          <a:ext cx="1032848" cy="1508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kern="1200" dirty="0"/>
            <a:t>Strong correlation between socio-economic development and the overall enabling environment for civil society</a:t>
          </a:r>
          <a:endParaRPr lang="de-DE" sz="1000" kern="1200" dirty="0"/>
        </a:p>
      </dsp:txBody>
      <dsp:txXfrm>
        <a:off x="2938816" y="3273680"/>
        <a:ext cx="972346" cy="1448212"/>
      </dsp:txXfrm>
    </dsp:sp>
    <dsp:sp modelId="{2B9CB3E5-FAC7-4184-9A90-14BA7CBC2E41}">
      <dsp:nvSpPr>
        <dsp:cNvPr id="0" name=""/>
        <dsp:cNvSpPr/>
      </dsp:nvSpPr>
      <dsp:spPr>
        <a:xfrm>
          <a:off x="4167349" y="0"/>
          <a:ext cx="1291060" cy="5003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Legal </a:t>
          </a:r>
          <a:r>
            <a:rPr lang="de-DE" sz="1400" kern="1200" dirty="0" err="1"/>
            <a:t>framework</a:t>
          </a:r>
          <a:r>
            <a:rPr lang="de-DE" sz="1400" kern="1200" dirty="0"/>
            <a:t> </a:t>
          </a:r>
          <a:r>
            <a:rPr lang="de-DE" sz="1400" kern="1200" dirty="0" err="1"/>
            <a:t>for</a:t>
          </a:r>
          <a:r>
            <a:rPr lang="de-DE" sz="1400" kern="1200" dirty="0"/>
            <a:t> </a:t>
          </a:r>
          <a:r>
            <a:rPr lang="de-DE" sz="1400" kern="1200" dirty="0" err="1"/>
            <a:t>coops</a:t>
          </a:r>
          <a:endParaRPr lang="de-DE" sz="1400" kern="1200" dirty="0"/>
        </a:p>
      </dsp:txBody>
      <dsp:txXfrm>
        <a:off x="4167349" y="0"/>
        <a:ext cx="1291060" cy="1501140"/>
      </dsp:txXfrm>
    </dsp:sp>
    <dsp:sp modelId="{0A1FAB90-B2A9-430D-87B7-75169081CA7E}">
      <dsp:nvSpPr>
        <dsp:cNvPr id="0" name=""/>
        <dsp:cNvSpPr/>
      </dsp:nvSpPr>
      <dsp:spPr>
        <a:xfrm>
          <a:off x="4296455" y="1502605"/>
          <a:ext cx="1032848" cy="1508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kern="1200" dirty="0"/>
            <a:t>All target countries recognize the legal form of cooperatives, yet energy cooperatives remain uncommon</a:t>
          </a:r>
          <a:endParaRPr lang="de-DE" sz="1000" kern="1200" dirty="0"/>
        </a:p>
      </dsp:txBody>
      <dsp:txXfrm>
        <a:off x="4326706" y="1532856"/>
        <a:ext cx="972346" cy="1448212"/>
      </dsp:txXfrm>
    </dsp:sp>
    <dsp:sp modelId="{BB77FFF1-0BC1-477A-96CB-90CAF8856B61}">
      <dsp:nvSpPr>
        <dsp:cNvPr id="0" name=""/>
        <dsp:cNvSpPr/>
      </dsp:nvSpPr>
      <dsp:spPr>
        <a:xfrm>
          <a:off x="4296455" y="3243429"/>
          <a:ext cx="1032848" cy="1508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kern="1200"/>
            <a:t>Lack </a:t>
          </a:r>
          <a:r>
            <a:rPr lang="en-GB" sz="1000" kern="1200" dirty="0"/>
            <a:t>of knowledge and missing support are main barriers</a:t>
          </a:r>
          <a:endParaRPr lang="de-DE" sz="1000" kern="1200" dirty="0"/>
        </a:p>
      </dsp:txBody>
      <dsp:txXfrm>
        <a:off x="4326706" y="3273680"/>
        <a:ext cx="972346" cy="1448212"/>
      </dsp:txXfrm>
    </dsp:sp>
    <dsp:sp modelId="{58D48C27-E8C8-4790-AB44-6C3DC74F4A48}">
      <dsp:nvSpPr>
        <dsp:cNvPr id="0" name=""/>
        <dsp:cNvSpPr/>
      </dsp:nvSpPr>
      <dsp:spPr>
        <a:xfrm>
          <a:off x="5555239" y="0"/>
          <a:ext cx="1291060" cy="5003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err="1"/>
            <a:t>Existing</a:t>
          </a:r>
          <a:r>
            <a:rPr lang="de-DE" sz="1400" kern="1200" dirty="0"/>
            <a:t> </a:t>
          </a:r>
          <a:r>
            <a:rPr lang="de-DE" sz="1400" kern="1200" dirty="0" err="1"/>
            <a:t>pilots</a:t>
          </a:r>
          <a:r>
            <a:rPr lang="de-DE" sz="1400" kern="1200" dirty="0"/>
            <a:t>, </a:t>
          </a:r>
          <a:r>
            <a:rPr lang="de-DE" sz="1400" kern="1200" dirty="0" err="1"/>
            <a:t>business</a:t>
          </a:r>
          <a:r>
            <a:rPr lang="de-DE" sz="1400" kern="1200" dirty="0"/>
            <a:t> </a:t>
          </a:r>
          <a:r>
            <a:rPr lang="de-DE" sz="1400" kern="1200" dirty="0" err="1"/>
            <a:t>models</a:t>
          </a:r>
          <a:r>
            <a:rPr lang="de-DE" sz="1400" kern="1200" dirty="0"/>
            <a:t> and </a:t>
          </a:r>
          <a:r>
            <a:rPr lang="de-DE" sz="1400" kern="1200" dirty="0" err="1"/>
            <a:t>technologies</a:t>
          </a:r>
          <a:endParaRPr lang="de-DE" sz="1400" kern="1200" dirty="0"/>
        </a:p>
      </dsp:txBody>
      <dsp:txXfrm>
        <a:off x="5555239" y="0"/>
        <a:ext cx="1291060" cy="1501140"/>
      </dsp:txXfrm>
    </dsp:sp>
    <dsp:sp modelId="{E2F11F62-684F-4E6D-BDB8-C2555BFC9C83}">
      <dsp:nvSpPr>
        <dsp:cNvPr id="0" name=""/>
        <dsp:cNvSpPr/>
      </dsp:nvSpPr>
      <dsp:spPr>
        <a:xfrm>
          <a:off x="5684345" y="1501301"/>
          <a:ext cx="1032848" cy="14060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kern="1200" dirty="0"/>
            <a:t>In all countries – except Belarus – initiatives have already started small-scale decentralized RE projects with public participation</a:t>
          </a:r>
          <a:endParaRPr lang="de-DE" sz="1000" kern="1200" dirty="0"/>
        </a:p>
      </dsp:txBody>
      <dsp:txXfrm>
        <a:off x="5714596" y="1531552"/>
        <a:ext cx="972346" cy="1345532"/>
      </dsp:txXfrm>
    </dsp:sp>
    <dsp:sp modelId="{C118521E-24DD-4668-8F9A-A65D2A639C99}">
      <dsp:nvSpPr>
        <dsp:cNvPr id="0" name=""/>
        <dsp:cNvSpPr/>
      </dsp:nvSpPr>
      <dsp:spPr>
        <a:xfrm>
          <a:off x="5684345" y="3095955"/>
          <a:ext cx="1032848" cy="1657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GB" sz="1000" kern="1200" dirty="0"/>
            <a:t>Still struggling with strong monopolistic structures, lack of funding and experience in the model, they show reasonable and successful energy solutions</a:t>
          </a:r>
          <a:endParaRPr lang="de-DE" sz="1000" kern="1200" dirty="0"/>
        </a:p>
      </dsp:txBody>
      <dsp:txXfrm>
        <a:off x="5714596" y="3126206"/>
        <a:ext cx="972346" cy="1596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BD834-8EE9-423F-8813-555B65289363}">
      <dsp:nvSpPr>
        <dsp:cNvPr id="0" name=""/>
        <dsp:cNvSpPr/>
      </dsp:nvSpPr>
      <dsp:spPr>
        <a:xfrm>
          <a:off x="10358" y="1526363"/>
          <a:ext cx="1131244" cy="3974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2002" rIns="0" bIns="12002" numCol="1" spcCol="1270" anchor="ctr" anchorCtr="0">
          <a:noAutofit/>
        </a:bodyPr>
        <a:lstStyle/>
        <a:p>
          <a:pPr marL="0" lvl="0" indent="0" algn="ctr" defTabSz="400050">
            <a:lnSpc>
              <a:spcPct val="90000"/>
            </a:lnSpc>
            <a:spcBef>
              <a:spcPct val="0"/>
            </a:spcBef>
            <a:spcAft>
              <a:spcPct val="35000"/>
            </a:spcAft>
            <a:buNone/>
          </a:pPr>
          <a:r>
            <a:rPr lang="en-US" sz="900" kern="1200" noProof="0" dirty="0"/>
            <a:t>Manufacture</a:t>
          </a:r>
        </a:p>
      </dsp:txBody>
      <dsp:txXfrm>
        <a:off x="209090" y="1526363"/>
        <a:ext cx="733780" cy="397464"/>
      </dsp:txXfrm>
    </dsp:sp>
    <dsp:sp modelId="{B098B79D-3FDE-42F6-8E83-E1C0B2EFF65C}">
      <dsp:nvSpPr>
        <dsp:cNvPr id="0" name=""/>
        <dsp:cNvSpPr/>
      </dsp:nvSpPr>
      <dsp:spPr>
        <a:xfrm>
          <a:off x="1042601" y="1526363"/>
          <a:ext cx="1191230" cy="3974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6002" rIns="0" bIns="16002" numCol="1" spcCol="1270" anchor="ctr" anchorCtr="0">
          <a:noAutofit/>
        </a:bodyPr>
        <a:lstStyle/>
        <a:p>
          <a:pPr marL="0" lvl="0" indent="0" algn="ctr" defTabSz="533400">
            <a:lnSpc>
              <a:spcPct val="90000"/>
            </a:lnSpc>
            <a:spcBef>
              <a:spcPct val="0"/>
            </a:spcBef>
            <a:spcAft>
              <a:spcPct val="35000"/>
            </a:spcAft>
            <a:buNone/>
          </a:pPr>
          <a:r>
            <a:rPr lang="en-US" sz="1200" kern="1200" noProof="0" dirty="0"/>
            <a:t>Plan</a:t>
          </a:r>
        </a:p>
      </dsp:txBody>
      <dsp:txXfrm>
        <a:off x="1241333" y="1526363"/>
        <a:ext cx="793766" cy="397464"/>
      </dsp:txXfrm>
    </dsp:sp>
    <dsp:sp modelId="{337085F2-3FF5-49C1-9C8D-6F7B753B9CFB}">
      <dsp:nvSpPr>
        <dsp:cNvPr id="0" name=""/>
        <dsp:cNvSpPr/>
      </dsp:nvSpPr>
      <dsp:spPr>
        <a:xfrm>
          <a:off x="2134828" y="1526363"/>
          <a:ext cx="1047468" cy="3974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3335" rIns="0" bIns="13335" numCol="1" spcCol="1270" anchor="ctr" anchorCtr="0">
          <a:noAutofit/>
        </a:bodyPr>
        <a:lstStyle/>
        <a:p>
          <a:pPr marL="0" lvl="0" indent="0" algn="ctr" defTabSz="444500">
            <a:lnSpc>
              <a:spcPct val="90000"/>
            </a:lnSpc>
            <a:spcBef>
              <a:spcPct val="0"/>
            </a:spcBef>
            <a:spcAft>
              <a:spcPct val="35000"/>
            </a:spcAft>
            <a:buNone/>
          </a:pPr>
          <a:r>
            <a:rPr lang="en-US" sz="1000" kern="1200" noProof="0" dirty="0"/>
            <a:t>Funding</a:t>
          </a:r>
        </a:p>
      </dsp:txBody>
      <dsp:txXfrm>
        <a:off x="2333560" y="1526363"/>
        <a:ext cx="650004" cy="397464"/>
      </dsp:txXfrm>
    </dsp:sp>
    <dsp:sp modelId="{7DF7401B-E5C4-41CA-A101-5A571693685F}">
      <dsp:nvSpPr>
        <dsp:cNvPr id="0" name=""/>
        <dsp:cNvSpPr/>
      </dsp:nvSpPr>
      <dsp:spPr>
        <a:xfrm>
          <a:off x="3083294" y="1526363"/>
          <a:ext cx="1047468" cy="3974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4669" rIns="0" bIns="14669" numCol="1" spcCol="1270" anchor="ctr" anchorCtr="0">
          <a:noAutofit/>
        </a:bodyPr>
        <a:lstStyle/>
        <a:p>
          <a:pPr marL="0" lvl="0" indent="0" algn="ctr" defTabSz="488950">
            <a:lnSpc>
              <a:spcPct val="90000"/>
            </a:lnSpc>
            <a:spcBef>
              <a:spcPct val="0"/>
            </a:spcBef>
            <a:spcAft>
              <a:spcPct val="35000"/>
            </a:spcAft>
            <a:buNone/>
          </a:pPr>
          <a:r>
            <a:rPr lang="en-US" sz="1100" kern="1200" noProof="0" dirty="0"/>
            <a:t>Install</a:t>
          </a:r>
        </a:p>
      </dsp:txBody>
      <dsp:txXfrm>
        <a:off x="3282026" y="1526363"/>
        <a:ext cx="650004" cy="397464"/>
      </dsp:txXfrm>
    </dsp:sp>
    <dsp:sp modelId="{A5A0ECDB-5049-4CE3-9394-A075FDC956DE}">
      <dsp:nvSpPr>
        <dsp:cNvPr id="0" name=""/>
        <dsp:cNvSpPr/>
      </dsp:nvSpPr>
      <dsp:spPr>
        <a:xfrm>
          <a:off x="4031760" y="1526363"/>
          <a:ext cx="1047468" cy="3974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4669" rIns="0" bIns="14669" numCol="1" spcCol="1270" anchor="ctr" anchorCtr="0">
          <a:noAutofit/>
        </a:bodyPr>
        <a:lstStyle/>
        <a:p>
          <a:pPr marL="0" lvl="0" indent="0" algn="ctr" defTabSz="488950">
            <a:lnSpc>
              <a:spcPct val="90000"/>
            </a:lnSpc>
            <a:spcBef>
              <a:spcPct val="0"/>
            </a:spcBef>
            <a:spcAft>
              <a:spcPct val="35000"/>
            </a:spcAft>
            <a:buNone/>
          </a:pPr>
          <a:r>
            <a:rPr lang="en-US" sz="1100" kern="1200" noProof="0" dirty="0"/>
            <a:t>Grid</a:t>
          </a:r>
        </a:p>
      </dsp:txBody>
      <dsp:txXfrm>
        <a:off x="4230492" y="1526363"/>
        <a:ext cx="650004" cy="397464"/>
      </dsp:txXfrm>
    </dsp:sp>
    <dsp:sp modelId="{CD6112D7-44F6-4571-AC71-A2DD0EB4803A}">
      <dsp:nvSpPr>
        <dsp:cNvPr id="0" name=""/>
        <dsp:cNvSpPr/>
      </dsp:nvSpPr>
      <dsp:spPr>
        <a:xfrm>
          <a:off x="4980226" y="1526363"/>
          <a:ext cx="1047468" cy="3974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3335" rIns="0" bIns="13335" numCol="1" spcCol="1270" anchor="ctr" anchorCtr="0">
          <a:noAutofit/>
        </a:bodyPr>
        <a:lstStyle/>
        <a:p>
          <a:pPr marL="0" lvl="0" indent="0" algn="ctr" defTabSz="444500">
            <a:lnSpc>
              <a:spcPct val="90000"/>
            </a:lnSpc>
            <a:spcBef>
              <a:spcPct val="0"/>
            </a:spcBef>
            <a:spcAft>
              <a:spcPct val="35000"/>
            </a:spcAft>
            <a:buNone/>
          </a:pPr>
          <a:r>
            <a:rPr lang="en-US" sz="1000" kern="1200" noProof="0" dirty="0"/>
            <a:t>Operate</a:t>
          </a:r>
        </a:p>
      </dsp:txBody>
      <dsp:txXfrm>
        <a:off x="5178958" y="1526363"/>
        <a:ext cx="650004" cy="397464"/>
      </dsp:txXfrm>
    </dsp:sp>
    <dsp:sp modelId="{3E94BD29-0592-4630-804C-D6E3A828D18C}">
      <dsp:nvSpPr>
        <dsp:cNvPr id="0" name=""/>
        <dsp:cNvSpPr/>
      </dsp:nvSpPr>
      <dsp:spPr>
        <a:xfrm>
          <a:off x="5928692" y="1526363"/>
          <a:ext cx="1047468" cy="3974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3335" rIns="0" bIns="13335" numCol="1" spcCol="1270" anchor="ctr" anchorCtr="0">
          <a:noAutofit/>
        </a:bodyPr>
        <a:lstStyle/>
        <a:p>
          <a:pPr marL="0" lvl="0" indent="0" algn="ctr" defTabSz="444500">
            <a:lnSpc>
              <a:spcPct val="90000"/>
            </a:lnSpc>
            <a:spcBef>
              <a:spcPct val="0"/>
            </a:spcBef>
            <a:spcAft>
              <a:spcPct val="35000"/>
            </a:spcAft>
            <a:buNone/>
          </a:pPr>
          <a:r>
            <a:rPr lang="en-US" sz="1000" kern="1200" noProof="0" dirty="0"/>
            <a:t>Maintain</a:t>
          </a:r>
        </a:p>
      </dsp:txBody>
      <dsp:txXfrm>
        <a:off x="6127424" y="1526363"/>
        <a:ext cx="650004" cy="397464"/>
      </dsp:txXfrm>
    </dsp:sp>
    <dsp:sp modelId="{A6BC94FD-E914-4C86-9802-114DB0B3012B}">
      <dsp:nvSpPr>
        <dsp:cNvPr id="0" name=""/>
        <dsp:cNvSpPr/>
      </dsp:nvSpPr>
      <dsp:spPr>
        <a:xfrm>
          <a:off x="6871111" y="1526361"/>
          <a:ext cx="1203803" cy="3974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2002" rIns="0" bIns="12002" numCol="1" spcCol="1270" anchor="ctr" anchorCtr="0">
          <a:noAutofit/>
        </a:bodyPr>
        <a:lstStyle/>
        <a:p>
          <a:pPr marL="0" lvl="0" indent="0" algn="ctr" defTabSz="400050">
            <a:lnSpc>
              <a:spcPct val="90000"/>
            </a:lnSpc>
            <a:spcBef>
              <a:spcPct val="0"/>
            </a:spcBef>
            <a:spcAft>
              <a:spcPct val="35000"/>
            </a:spcAft>
            <a:buNone/>
          </a:pPr>
          <a:r>
            <a:rPr lang="en-US" sz="900" kern="1200" noProof="0" dirty="0"/>
            <a:t>Consume &amp; Added Value</a:t>
          </a:r>
        </a:p>
      </dsp:txBody>
      <dsp:txXfrm>
        <a:off x="7069845" y="1526361"/>
        <a:ext cx="806335" cy="3974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9489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800" cy="494895"/>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rgbClr val="000000"/>
              </a:buClr>
              <a:buSzPct val="116665"/>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lstStyle>
            <a:lvl1pPr marL="0" marR="0" lvl="0" indent="88899" algn="l" rtl="0">
              <a:spcBef>
                <a:spcPts val="0"/>
              </a:spcBef>
              <a:buClr>
                <a:schemeClr val="dk1"/>
              </a:buClr>
              <a:buSzPct val="77777"/>
              <a:buFont typeface="Arial"/>
              <a:buChar char="●"/>
              <a:defRPr sz="1800" b="0" i="0" u="none" strike="noStrike" cap="none">
                <a:solidFill>
                  <a:schemeClr val="dk1"/>
                </a:solidFill>
                <a:latin typeface="Arial"/>
                <a:ea typeface="Arial"/>
                <a:cs typeface="Arial"/>
                <a:sym typeface="Arial"/>
              </a:defRPr>
            </a:lvl1pPr>
            <a:lvl2pPr marL="0" marR="0" lvl="1" indent="88899" algn="l" rtl="0">
              <a:spcBef>
                <a:spcPts val="0"/>
              </a:spcBef>
              <a:buClr>
                <a:schemeClr val="dk1"/>
              </a:buClr>
              <a:buSzPct val="77777"/>
              <a:buFont typeface="Arial"/>
              <a:buChar char="○"/>
              <a:defRPr sz="1800" b="0" i="0" u="none" strike="noStrike" cap="none">
                <a:solidFill>
                  <a:schemeClr val="dk1"/>
                </a:solidFill>
                <a:latin typeface="Arial"/>
                <a:ea typeface="Arial"/>
                <a:cs typeface="Arial"/>
                <a:sym typeface="Arial"/>
              </a:defRPr>
            </a:lvl2pPr>
            <a:lvl3pPr marL="0" marR="0" lvl="2" indent="88899" algn="l" rtl="0">
              <a:spcBef>
                <a:spcPts val="0"/>
              </a:spcBef>
              <a:buClr>
                <a:schemeClr val="dk1"/>
              </a:buClr>
              <a:buSzPct val="77777"/>
              <a:buFont typeface="Arial"/>
              <a:buChar char="■"/>
              <a:defRPr sz="1800" b="0" i="0" u="none" strike="noStrike" cap="none">
                <a:solidFill>
                  <a:schemeClr val="dk1"/>
                </a:solidFill>
                <a:latin typeface="Arial"/>
                <a:ea typeface="Arial"/>
                <a:cs typeface="Arial"/>
                <a:sym typeface="Arial"/>
              </a:defRPr>
            </a:lvl3pPr>
            <a:lvl4pPr marL="0" marR="0" lvl="3" indent="88899" algn="l" rtl="0">
              <a:spcBef>
                <a:spcPts val="0"/>
              </a:spcBef>
              <a:buClr>
                <a:schemeClr val="dk1"/>
              </a:buClr>
              <a:buSzPct val="77777"/>
              <a:buFont typeface="Arial"/>
              <a:buChar char="●"/>
              <a:defRPr sz="1800" b="0" i="0" u="none" strike="noStrike" cap="none">
                <a:solidFill>
                  <a:schemeClr val="dk1"/>
                </a:solidFill>
                <a:latin typeface="Arial"/>
                <a:ea typeface="Arial"/>
                <a:cs typeface="Arial"/>
                <a:sym typeface="Arial"/>
              </a:defRPr>
            </a:lvl4pPr>
            <a:lvl5pPr marL="0" marR="0" lvl="4" indent="88899" algn="l" rtl="0">
              <a:spcBef>
                <a:spcPts val="0"/>
              </a:spcBef>
              <a:buClr>
                <a:schemeClr val="dk1"/>
              </a:buClr>
              <a:buSzPct val="77777"/>
              <a:buFont typeface="Arial"/>
              <a:buChar char="○"/>
              <a:defRPr sz="1800" b="0" i="0" u="none" strike="noStrike" cap="none">
                <a:solidFill>
                  <a:schemeClr val="dk1"/>
                </a:solidFill>
                <a:latin typeface="Arial"/>
                <a:ea typeface="Arial"/>
                <a:cs typeface="Arial"/>
                <a:sym typeface="Arial"/>
              </a:defRPr>
            </a:lvl5pPr>
            <a:lvl6pPr marL="0" marR="0" lvl="5" indent="88899" algn="l" rtl="0">
              <a:spcBef>
                <a:spcPts val="0"/>
              </a:spcBef>
              <a:buClr>
                <a:schemeClr val="dk1"/>
              </a:buClr>
              <a:buSzPct val="77777"/>
              <a:buFont typeface="Arial"/>
              <a:buChar char="■"/>
              <a:defRPr sz="1800" b="0" i="0" u="none" strike="noStrike" cap="none">
                <a:solidFill>
                  <a:schemeClr val="dk1"/>
                </a:solidFill>
                <a:latin typeface="Arial"/>
                <a:ea typeface="Arial"/>
                <a:cs typeface="Arial"/>
                <a:sym typeface="Arial"/>
              </a:defRPr>
            </a:lvl6pPr>
            <a:lvl7pPr marL="0" marR="0" lvl="6" indent="88899" algn="l" rtl="0">
              <a:spcBef>
                <a:spcPts val="0"/>
              </a:spcBef>
              <a:buClr>
                <a:schemeClr val="dk1"/>
              </a:buClr>
              <a:buSzPct val="77777"/>
              <a:buFont typeface="Arial"/>
              <a:buChar char="●"/>
              <a:defRPr sz="1800" b="0" i="0" u="none" strike="noStrike" cap="none">
                <a:solidFill>
                  <a:schemeClr val="dk1"/>
                </a:solidFill>
                <a:latin typeface="Arial"/>
                <a:ea typeface="Arial"/>
                <a:cs typeface="Arial"/>
                <a:sym typeface="Arial"/>
              </a:defRPr>
            </a:lvl7pPr>
            <a:lvl8pPr marL="0" marR="0" lvl="7" indent="88899" algn="l" rtl="0">
              <a:spcBef>
                <a:spcPts val="0"/>
              </a:spcBef>
              <a:buClr>
                <a:schemeClr val="dk1"/>
              </a:buClr>
              <a:buSzPct val="77777"/>
              <a:buFont typeface="Arial"/>
              <a:buChar char="○"/>
              <a:defRPr sz="1800" b="0" i="0" u="none" strike="noStrike" cap="none">
                <a:solidFill>
                  <a:schemeClr val="dk1"/>
                </a:solidFill>
                <a:latin typeface="Arial"/>
                <a:ea typeface="Arial"/>
                <a:cs typeface="Arial"/>
                <a:sym typeface="Arial"/>
              </a:defRPr>
            </a:lvl8pPr>
            <a:lvl9pPr marL="0" marR="0" lvl="8" indent="88899" algn="l" rtl="0">
              <a:spcBef>
                <a:spcPts val="0"/>
              </a:spcBef>
              <a:buClr>
                <a:schemeClr val="dk1"/>
              </a:buClr>
              <a:buSzPct val="77777"/>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9379355"/>
            <a:ext cx="2971800" cy="49489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Clr>
                <a:srgbClr val="000000"/>
              </a:buClr>
              <a:buSzPct val="77777"/>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9379355"/>
            <a:ext cx="2971800" cy="494895"/>
          </a:xfrm>
          <a:prstGeom prst="rect">
            <a:avLst/>
          </a:prstGeom>
          <a:noFill/>
          <a:ln>
            <a:noFill/>
          </a:ln>
        </p:spPr>
        <p:txBody>
          <a:bodyPr wrap="square" lIns="91425" tIns="45700" rIns="91425" bIns="45700" anchor="b" anchorCtr="0">
            <a:noAutofit/>
          </a:bodyPr>
          <a:lstStyle/>
          <a:p>
            <a:pPr marL="0" marR="0" lvl="0" indent="-76200" algn="r" rtl="0">
              <a:lnSpc>
                <a:spcPct val="100000"/>
              </a:lnSpc>
              <a:spcBef>
                <a:spcPts val="0"/>
              </a:spcBef>
              <a:spcAft>
                <a:spcPts val="0"/>
              </a:spcAft>
              <a:buClr>
                <a:srgbClr val="000000"/>
              </a:buClr>
              <a:buSzPct val="100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599007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5EC5BEF9-BD67-4AD0-BB90-D0A5B82533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a:extLst>
              <a:ext uri="{FF2B5EF4-FFF2-40B4-BE49-F238E27FC236}">
                <a16:creationId xmlns:a16="http://schemas.microsoft.com/office/drawing/2014/main" id="{C143A66A-789C-45F8-B08A-A44253DEEA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dirty="0"/>
          </a:p>
        </p:txBody>
      </p:sp>
      <p:sp>
        <p:nvSpPr>
          <p:cNvPr id="9220" name="Foliennummernplatzhalter 3">
            <a:extLst>
              <a:ext uri="{FF2B5EF4-FFF2-40B4-BE49-F238E27FC236}">
                <a16:creationId xmlns:a16="http://schemas.microsoft.com/office/drawing/2014/main" id="{2ADA4FBC-FADF-4745-A96E-6315236A4F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D563C4BE-7848-4685-B701-A6889F1CF42B}" type="slidenum">
              <a:rPr lang="de-DE" altLang="de-DE" smtClean="0"/>
              <a:pPr/>
              <a:t>1</a:t>
            </a:fld>
            <a:endParaRPr lang="de-DE" altLang="de-DE"/>
          </a:p>
        </p:txBody>
      </p:sp>
    </p:spTree>
    <p:extLst>
      <p:ext uri="{BB962C8B-B14F-4D97-AF65-F5344CB8AC3E}">
        <p14:creationId xmlns:p14="http://schemas.microsoft.com/office/powerpoint/2010/main" val="387436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noAutofit/>
          </a:bodyPr>
          <a:lstStyle/>
          <a:p>
            <a:pPr marL="0" marR="0" lvl="0" indent="-88899" algn="l" defTabSz="914400" rtl="0" eaLnBrk="1" fontAlgn="auto" latinLnBrk="0" hangingPunct="1">
              <a:lnSpc>
                <a:spcPct val="100000"/>
              </a:lnSpc>
              <a:spcBef>
                <a:spcPts val="0"/>
              </a:spcBef>
              <a:spcAft>
                <a:spcPts val="0"/>
              </a:spcAft>
              <a:buClr>
                <a:schemeClr val="dk1"/>
              </a:buClr>
              <a:buSzPct val="77777"/>
              <a:buFont typeface="Arial"/>
              <a:buNone/>
              <a:tabLst/>
              <a:defRPr/>
            </a:pPr>
            <a:endParaRPr sz="1800" b="0" i="0" u="none" strike="noStrike" cap="none" dirty="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28381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a:extLst>
              <a:ext uri="{FF2B5EF4-FFF2-40B4-BE49-F238E27FC236}">
                <a16:creationId xmlns:a16="http://schemas.microsoft.com/office/drawing/2014/main" id="{68432062-629D-4E5F-8CC6-932AEC8E4E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a:extLst>
              <a:ext uri="{FF2B5EF4-FFF2-40B4-BE49-F238E27FC236}">
                <a16:creationId xmlns:a16="http://schemas.microsoft.com/office/drawing/2014/main" id="{DFC6B977-27D6-4BB8-8EFB-3F36599B8A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
        <p:nvSpPr>
          <p:cNvPr id="51204" name="Foliennummernplatzhalter 3">
            <a:extLst>
              <a:ext uri="{FF2B5EF4-FFF2-40B4-BE49-F238E27FC236}">
                <a16:creationId xmlns:a16="http://schemas.microsoft.com/office/drawing/2014/main" id="{B7F7D2C7-1F82-4B43-8BAA-84C454B91F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2313" algn="l"/>
                <a:tab pos="1446213" algn="l"/>
                <a:tab pos="2170113" algn="l"/>
                <a:tab pos="2894013"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tabLst>
                <a:tab pos="722313" algn="l"/>
                <a:tab pos="1446213" algn="l"/>
                <a:tab pos="2170113" algn="l"/>
                <a:tab pos="2894013"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tabLst>
                <a:tab pos="722313" algn="l"/>
                <a:tab pos="1446213" algn="l"/>
                <a:tab pos="2170113" algn="l"/>
                <a:tab pos="2894013"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tabLst>
                <a:tab pos="722313" algn="l"/>
                <a:tab pos="1446213" algn="l"/>
                <a:tab pos="2170113" algn="l"/>
                <a:tab pos="2894013"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tabLst>
                <a:tab pos="722313" algn="l"/>
                <a:tab pos="1446213" algn="l"/>
                <a:tab pos="2170113" algn="l"/>
                <a:tab pos="2894013"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0"/>
              </a:spcBef>
              <a:spcAft>
                <a:spcPct val="0"/>
              </a:spcAft>
              <a:tabLst>
                <a:tab pos="722313" algn="l"/>
                <a:tab pos="1446213" algn="l"/>
                <a:tab pos="2170113" algn="l"/>
                <a:tab pos="2894013"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0"/>
              </a:spcBef>
              <a:spcAft>
                <a:spcPct val="0"/>
              </a:spcAft>
              <a:tabLst>
                <a:tab pos="722313" algn="l"/>
                <a:tab pos="1446213" algn="l"/>
                <a:tab pos="2170113" algn="l"/>
                <a:tab pos="2894013"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0"/>
              </a:spcBef>
              <a:spcAft>
                <a:spcPct val="0"/>
              </a:spcAft>
              <a:tabLst>
                <a:tab pos="722313" algn="l"/>
                <a:tab pos="1446213" algn="l"/>
                <a:tab pos="2170113" algn="l"/>
                <a:tab pos="2894013"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0"/>
              </a:spcBef>
              <a:spcAft>
                <a:spcPct val="0"/>
              </a:spcAft>
              <a:tabLst>
                <a:tab pos="722313" algn="l"/>
                <a:tab pos="1446213" algn="l"/>
                <a:tab pos="2170113" algn="l"/>
                <a:tab pos="2894013"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07C2A17C-C059-4379-8002-E861026BE8BF}" type="slidenum">
              <a:rPr lang="de-DE" altLang="de-DE"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11</a:t>
            </a:fld>
            <a:endParaRPr lang="de-DE" altLang="de-DE">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23297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noAutofit/>
          </a:bodyPr>
          <a:lstStyle/>
          <a:p>
            <a:pPr marL="0" marR="0" lvl="0" indent="-88899" algn="l" rtl="0">
              <a:spcBef>
                <a:spcPts val="0"/>
              </a:spcBef>
              <a:buClr>
                <a:schemeClr val="dk1"/>
              </a:buClr>
              <a:buSzPct val="77777"/>
              <a:buFont typeface="Arial"/>
              <a:buNone/>
            </a:pPr>
            <a:r>
              <a:rPr lang="de-DE" sz="1800" b="0" i="0" u="none" strike="noStrike" cap="none" dirty="0" err="1">
                <a:solidFill>
                  <a:schemeClr val="dk1"/>
                </a:solidFill>
                <a:latin typeface="Arial"/>
                <a:ea typeface="Arial"/>
                <a:cs typeface="Arial"/>
                <a:sym typeface="Arial"/>
              </a:rPr>
              <a:t>Combination</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of</a:t>
            </a:r>
            <a:r>
              <a:rPr lang="de-DE" sz="1800" b="0" i="0" u="none" strike="noStrike" cap="none" dirty="0">
                <a:solidFill>
                  <a:schemeClr val="dk1"/>
                </a:solidFill>
                <a:latin typeface="Arial"/>
                <a:ea typeface="Arial"/>
                <a:cs typeface="Arial"/>
                <a:sym typeface="Arial"/>
              </a:rPr>
              <a:t> SMEs,</a:t>
            </a:r>
          </a:p>
          <a:p>
            <a:pPr marL="0" marR="0" lvl="0" indent="-88899" algn="l" rtl="0">
              <a:spcBef>
                <a:spcPts val="0"/>
              </a:spcBef>
              <a:buClr>
                <a:schemeClr val="dk1"/>
              </a:buClr>
              <a:buSzPct val="77777"/>
              <a:buFont typeface="Arial"/>
              <a:buNone/>
            </a:pPr>
            <a:r>
              <a:rPr lang="de-DE" sz="1800" b="0" i="0" u="none" strike="noStrike" cap="none" dirty="0" err="1">
                <a:solidFill>
                  <a:schemeClr val="dk1"/>
                </a:solidFill>
                <a:latin typeface="Arial"/>
                <a:ea typeface="Arial"/>
                <a:cs typeface="Arial"/>
                <a:sym typeface="Arial"/>
              </a:rPr>
              <a:t>Microinsurance</a:t>
            </a:r>
            <a:endParaRPr lang="de-DE" sz="1800" b="0" i="0" u="none" strike="noStrike" cap="none" dirty="0">
              <a:solidFill>
                <a:schemeClr val="dk1"/>
              </a:solidFill>
              <a:latin typeface="Arial"/>
              <a:ea typeface="Arial"/>
              <a:cs typeface="Arial"/>
              <a:sym typeface="Arial"/>
            </a:endParaRPr>
          </a:p>
          <a:p>
            <a:pPr marL="0" marR="0" lvl="0" indent="-88899" algn="l" rtl="0">
              <a:spcBef>
                <a:spcPts val="0"/>
              </a:spcBef>
              <a:buClr>
                <a:schemeClr val="dk1"/>
              </a:buClr>
              <a:buSzPct val="77777"/>
              <a:buFont typeface="Arial"/>
              <a:buNone/>
            </a:pPr>
            <a:r>
              <a:rPr lang="de-DE" sz="1800" b="0" i="0" u="none" strike="noStrike" cap="none" dirty="0">
                <a:solidFill>
                  <a:schemeClr val="dk1"/>
                </a:solidFill>
                <a:latin typeface="Arial"/>
                <a:ea typeface="Arial"/>
                <a:cs typeface="Arial"/>
                <a:sym typeface="Arial"/>
              </a:rPr>
              <a:t>Gender</a:t>
            </a:r>
          </a:p>
          <a:p>
            <a:pPr marL="0" marR="0" lvl="0" indent="-88899" algn="l" rtl="0">
              <a:spcBef>
                <a:spcPts val="0"/>
              </a:spcBef>
              <a:buClr>
                <a:schemeClr val="dk1"/>
              </a:buClr>
              <a:buSzPct val="77777"/>
              <a:buFont typeface="Arial"/>
              <a:buNone/>
            </a:pPr>
            <a:r>
              <a:rPr lang="de-DE" sz="1800" b="0" i="0" u="none" strike="noStrike" cap="none" dirty="0">
                <a:solidFill>
                  <a:schemeClr val="dk1"/>
                </a:solidFill>
                <a:latin typeface="Arial"/>
                <a:ea typeface="Arial"/>
                <a:cs typeface="Arial"/>
                <a:sym typeface="Arial"/>
              </a:rPr>
              <a:t>Etc.</a:t>
            </a:r>
            <a:endParaRPr sz="1800" b="0" i="0" u="none" strike="noStrike" cap="none" dirty="0">
              <a:solidFill>
                <a:schemeClr val="dk1"/>
              </a:solidFill>
              <a:latin typeface="Arial"/>
              <a:ea typeface="Arial"/>
              <a:cs typeface="Arial"/>
              <a:sym typeface="Arial"/>
            </a:endParaRPr>
          </a:p>
        </p:txBody>
      </p:sp>
      <p:sp>
        <p:nvSpPr>
          <p:cNvPr id="295" name="Shape 295"/>
          <p:cNvSpPr>
            <a:spLocks noGrp="1" noRot="1" noChangeAspect="1"/>
          </p:cNvSpPr>
          <p:nvPr>
            <p:ph type="sldImg" idx="2"/>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95261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ADA11C55-61EF-4BF0-9A78-0BA12032D1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a:extLst>
              <a:ext uri="{FF2B5EF4-FFF2-40B4-BE49-F238E27FC236}">
                <a16:creationId xmlns:a16="http://schemas.microsoft.com/office/drawing/2014/main" id="{5ECF202F-52C9-47CD-8BE7-00CE07D41D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9700" name="Foliennummernplatzhalter 3">
            <a:extLst>
              <a:ext uri="{FF2B5EF4-FFF2-40B4-BE49-F238E27FC236}">
                <a16:creationId xmlns:a16="http://schemas.microsoft.com/office/drawing/2014/main" id="{26DF704F-47EF-46BB-936C-E845F54DD4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8A13D47F-C67F-4F6C-86AA-1B5ECC24A920}" type="slidenum">
              <a:rPr lang="de-DE" altLang="de-DE" sz="1300" smtClean="0">
                <a:latin typeface="Arial" panose="020B0604020202020204" pitchFamily="34" charset="0"/>
              </a:rPr>
              <a:pPr/>
              <a:t>13</a:t>
            </a:fld>
            <a:endParaRPr lang="de-DE" altLang="de-DE" sz="1300">
              <a:latin typeface="Arial" panose="020B0604020202020204" pitchFamily="34" charset="0"/>
            </a:endParaRPr>
          </a:p>
        </p:txBody>
      </p:sp>
    </p:spTree>
    <p:extLst>
      <p:ext uri="{BB962C8B-B14F-4D97-AF65-F5344CB8AC3E}">
        <p14:creationId xmlns:p14="http://schemas.microsoft.com/office/powerpoint/2010/main" val="124661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noAutofit/>
          </a:bodyPr>
          <a:lstStyle/>
          <a:p>
            <a:pPr marL="0" marR="0" lvl="0" indent="-88899" algn="l" rtl="0">
              <a:spcBef>
                <a:spcPts val="0"/>
              </a:spcBef>
              <a:buClr>
                <a:schemeClr val="dk1"/>
              </a:buClr>
              <a:buSzPct val="77777"/>
              <a:buFont typeface="Arial"/>
              <a:buNone/>
            </a:pPr>
            <a:endParaRPr sz="1800" b="0" i="0" u="none" strike="noStrike" cap="none">
              <a:solidFill>
                <a:schemeClr val="dk1"/>
              </a:solidFill>
              <a:latin typeface="Arial"/>
              <a:ea typeface="Arial"/>
              <a:cs typeface="Arial"/>
              <a:sym typeface="Arial"/>
            </a:endParaRPr>
          </a:p>
        </p:txBody>
      </p:sp>
      <p:sp>
        <p:nvSpPr>
          <p:cNvPr id="141" name="Shape 141"/>
          <p:cNvSpPr>
            <a:spLocks noGrp="1" noRot="1" noChangeAspect="1"/>
          </p:cNvSpPr>
          <p:nvPr>
            <p:ph type="sldImg" idx="2"/>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33767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48E0096-654E-4255-8D46-A4EC5E8F8F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68D6F70-F09C-47C7-BD88-900A47FB98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200"/>
              </a:spcBef>
              <a:buNone/>
            </a:pPr>
            <a:endParaRPr lang="de-DE" altLang="de-DE" b="1" dirty="0">
              <a:solidFill>
                <a:srgbClr val="002060"/>
              </a:solidFill>
              <a:latin typeface="Arial" panose="020B0604020202020204" pitchFamily="34" charset="0"/>
              <a:cs typeface="Arial" panose="020B0604020202020204" pitchFamily="34" charset="0"/>
            </a:endParaRPr>
          </a:p>
        </p:txBody>
      </p:sp>
      <p:sp>
        <p:nvSpPr>
          <p:cNvPr id="25604" name="Slide Number Placeholder 3">
            <a:extLst>
              <a:ext uri="{FF2B5EF4-FFF2-40B4-BE49-F238E27FC236}">
                <a16:creationId xmlns:a16="http://schemas.microsoft.com/office/drawing/2014/main" id="{6201FAB1-A877-481C-AD19-F82B454AD2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tabLst>
                <a:tab pos="723900" algn="l"/>
                <a:tab pos="1447800" algn="l"/>
                <a:tab pos="2171700" algn="l"/>
                <a:tab pos="2895600"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tabLst>
                <a:tab pos="723900" algn="l"/>
                <a:tab pos="1447800" algn="l"/>
                <a:tab pos="2171700" algn="l"/>
                <a:tab pos="2895600"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tabLst>
                <a:tab pos="723900" algn="l"/>
                <a:tab pos="1447800" algn="l"/>
                <a:tab pos="2171700" algn="l"/>
                <a:tab pos="2895600"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tabLst>
                <a:tab pos="723900" algn="l"/>
                <a:tab pos="1447800" algn="l"/>
                <a:tab pos="2171700" algn="l"/>
                <a:tab pos="2895600"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E226A02A-D2A0-4F72-B748-77694F921CF7}" type="slidenum">
              <a:rPr lang="de-DE" altLang="de-DE"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15</a:t>
            </a:fld>
            <a:endParaRPr lang="de-DE" altLang="de-DE">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62005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0DDC9411-B185-4ED0-8113-D41CC7D6D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a:extLst>
              <a:ext uri="{FF2B5EF4-FFF2-40B4-BE49-F238E27FC236}">
                <a16:creationId xmlns:a16="http://schemas.microsoft.com/office/drawing/2014/main" id="{4115414E-6A66-48F0-BE70-D5FB1BFD12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Wind and PV have skyprocked during the last decade. The new EEG puts flexible caps on RE capacities to better control the futeur development.</a:t>
            </a:r>
          </a:p>
        </p:txBody>
      </p:sp>
      <p:sp>
        <p:nvSpPr>
          <p:cNvPr id="31748" name="Foliennummernplatzhalter 3">
            <a:extLst>
              <a:ext uri="{FF2B5EF4-FFF2-40B4-BE49-F238E27FC236}">
                <a16:creationId xmlns:a16="http://schemas.microsoft.com/office/drawing/2014/main" id="{EE44A6DF-7409-47EF-BF13-C65A18B9F8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F7AD4B25-2421-4B81-B47C-8FCAE0397141}" type="slidenum">
              <a:rPr lang="de-DE" altLang="de-DE" sz="1300" smtClean="0">
                <a:solidFill>
                  <a:srgbClr val="000000"/>
                </a:solidFill>
                <a:latin typeface="Arial" panose="020B0604020202020204" pitchFamily="34" charset="0"/>
              </a:rPr>
              <a:pPr/>
              <a:t>16</a:t>
            </a:fld>
            <a:endParaRPr lang="de-DE" altLang="de-DE" sz="1300">
              <a:solidFill>
                <a:srgbClr val="000000"/>
              </a:solidFill>
              <a:latin typeface="Arial" panose="020B0604020202020204" pitchFamily="34" charset="0"/>
            </a:endParaRPr>
          </a:p>
        </p:txBody>
      </p:sp>
    </p:spTree>
    <p:extLst>
      <p:ext uri="{BB962C8B-B14F-4D97-AF65-F5344CB8AC3E}">
        <p14:creationId xmlns:p14="http://schemas.microsoft.com/office/powerpoint/2010/main" val="120164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0F7FAF28-D70D-4E4C-B22E-F4611BD0C2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izenplatzhalter 2">
            <a:extLst>
              <a:ext uri="{FF2B5EF4-FFF2-40B4-BE49-F238E27FC236}">
                <a16:creationId xmlns:a16="http://schemas.microsoft.com/office/drawing/2014/main" id="{2399977B-3DF8-4FF4-AB8D-EF3047A2C7A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endParaRPr lang="en-GB" altLang="de-DE" sz="1296" dirty="0">
              <a:ea typeface="MS PGothic" charset="-128"/>
              <a:cs typeface="+mn-cs"/>
            </a:endParaRPr>
          </a:p>
        </p:txBody>
      </p:sp>
      <p:sp>
        <p:nvSpPr>
          <p:cNvPr id="9220" name="Foliennummernplatzhalter 3">
            <a:extLst>
              <a:ext uri="{FF2B5EF4-FFF2-40B4-BE49-F238E27FC236}">
                <a16:creationId xmlns:a16="http://schemas.microsoft.com/office/drawing/2014/main" id="{84463014-1B06-4A96-9E04-FAC956C5A5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921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921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921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921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defTabSz="492125"/>
            <a:fld id="{F6125D10-3B5C-43F4-B69D-9AFCA423CCD9}" type="slidenum">
              <a:rPr lang="de-DE" altLang="de-DE" sz="1300" smtClean="0">
                <a:solidFill>
                  <a:srgbClr val="000000"/>
                </a:solidFill>
                <a:latin typeface="Arial" panose="020B0604020202020204" pitchFamily="34" charset="0"/>
              </a:rPr>
              <a:pPr defTabSz="492125"/>
              <a:t>17</a:t>
            </a:fld>
            <a:endParaRPr lang="de-DE" altLang="de-DE" sz="1300">
              <a:solidFill>
                <a:srgbClr val="000000"/>
              </a:solidFill>
              <a:latin typeface="Arial" panose="020B0604020202020204" pitchFamily="34" charset="0"/>
            </a:endParaRPr>
          </a:p>
        </p:txBody>
      </p:sp>
    </p:spTree>
    <p:extLst>
      <p:ext uri="{BB962C8B-B14F-4D97-AF65-F5344CB8AC3E}">
        <p14:creationId xmlns:p14="http://schemas.microsoft.com/office/powerpoint/2010/main" val="137504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0" y="1233488"/>
            <a:ext cx="4445000" cy="33337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D6204E-1955-41F4-BD4B-19153A0C6419}" type="slidenum">
              <a:rPr lang="de-DE" smtClean="0"/>
              <a:t>18</a:t>
            </a:fld>
            <a:endParaRPr lang="de-DE"/>
          </a:p>
        </p:txBody>
      </p:sp>
    </p:spTree>
    <p:extLst>
      <p:ext uri="{BB962C8B-B14F-4D97-AF65-F5344CB8AC3E}">
        <p14:creationId xmlns:p14="http://schemas.microsoft.com/office/powerpoint/2010/main" val="96241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noAutofit/>
          </a:bodyPr>
          <a:lstStyle/>
          <a:p>
            <a:pPr marL="0" marR="0" lvl="0" indent="-88899" algn="l" defTabSz="914400" rtl="0" eaLnBrk="1" fontAlgn="auto" latinLnBrk="0" hangingPunct="1">
              <a:lnSpc>
                <a:spcPct val="100000"/>
              </a:lnSpc>
              <a:spcBef>
                <a:spcPts val="0"/>
              </a:spcBef>
              <a:spcAft>
                <a:spcPts val="0"/>
              </a:spcAft>
              <a:buClr>
                <a:schemeClr val="dk1"/>
              </a:buClr>
              <a:buSzPct val="77777"/>
              <a:buFont typeface="Arial"/>
              <a:buNone/>
              <a:tabLst/>
              <a:defRPr/>
            </a:pPr>
            <a:endParaRPr sz="1800" b="0" i="0" u="none" strike="noStrike" cap="none" dirty="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11383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0" y="1233488"/>
            <a:ext cx="4445000" cy="3333750"/>
          </a:xfrm>
        </p:spPr>
      </p:sp>
      <p:sp>
        <p:nvSpPr>
          <p:cNvPr id="3" name="Notizenplatzhalter 2"/>
          <p:cNvSpPr>
            <a:spLocks noGrp="1"/>
          </p:cNvSpPr>
          <p:nvPr>
            <p:ph type="body" idx="1"/>
          </p:nvPr>
        </p:nvSpPr>
        <p:spPr/>
        <p:txBody>
          <a:bodyPr/>
          <a:lstStyle/>
          <a:p>
            <a:pPr marL="0" indent="0">
              <a:buNone/>
            </a:pPr>
            <a:endParaRPr lang="en-US" sz="1800" b="0" i="0" u="none" strike="noStrike" kern="1200" cap="none" baseline="0" dirty="0">
              <a:solidFill>
                <a:schemeClr val="dk1"/>
              </a:solidFill>
              <a:latin typeface="Arial"/>
              <a:cs typeface="Arial"/>
              <a:sym typeface="Arial"/>
            </a:endParaRPr>
          </a:p>
          <a:p>
            <a:pPr marL="0" indent="0">
              <a:buNone/>
            </a:pPr>
            <a:r>
              <a:rPr lang="en-US" sz="1800" b="0" i="0" u="none" strike="noStrike" kern="1200" cap="none" baseline="0" dirty="0">
                <a:solidFill>
                  <a:schemeClr val="dk1"/>
                </a:solidFill>
                <a:latin typeface="Arial"/>
                <a:ea typeface="Arial"/>
                <a:cs typeface="Arial"/>
                <a:sym typeface="Arial"/>
              </a:rPr>
              <a:t>Clean Technology Fund (CTF) and the Green Climate Fund (GCF) primarily judge projects on the </a:t>
            </a:r>
            <a:r>
              <a:rPr lang="en-US" sz="1800" b="0" i="0" u="none" strike="noStrike" kern="1200" cap="none" baseline="0" dirty="0" err="1">
                <a:solidFill>
                  <a:schemeClr val="dk1"/>
                </a:solidFill>
                <a:latin typeface="Arial"/>
                <a:ea typeface="Arial"/>
                <a:cs typeface="Arial"/>
                <a:sym typeface="Arial"/>
              </a:rPr>
              <a:t>tonnes</a:t>
            </a:r>
            <a:r>
              <a:rPr lang="en-US" sz="1800" b="0" i="0" u="none" strike="noStrike" kern="1200" cap="none" baseline="0" dirty="0">
                <a:solidFill>
                  <a:schemeClr val="dk1"/>
                </a:solidFill>
                <a:latin typeface="Arial"/>
                <a:ea typeface="Arial"/>
                <a:cs typeface="Arial"/>
                <a:sym typeface="Arial"/>
              </a:rPr>
              <a:t> of carbon reduced and the </a:t>
            </a:r>
            <a:r>
              <a:rPr lang="en-US" sz="1800" b="0" i="0" u="none" strike="noStrike" kern="1200" cap="none" baseline="0" dirty="0" err="1">
                <a:solidFill>
                  <a:schemeClr val="dk1"/>
                </a:solidFill>
                <a:latin typeface="Arial"/>
                <a:ea typeface="Arial"/>
                <a:cs typeface="Arial"/>
                <a:sym typeface="Arial"/>
              </a:rPr>
              <a:t>mobilisation</a:t>
            </a:r>
            <a:r>
              <a:rPr lang="en-US" sz="1800" b="0" i="0" u="none" strike="noStrike" kern="1200" cap="none" baseline="0" dirty="0">
                <a:solidFill>
                  <a:schemeClr val="dk1"/>
                </a:solidFill>
                <a:latin typeface="Arial"/>
                <a:ea typeface="Arial"/>
                <a:cs typeface="Arial"/>
                <a:sym typeface="Arial"/>
              </a:rPr>
              <a:t> of private co-finance, all of which </a:t>
            </a:r>
            <a:r>
              <a:rPr lang="en-US" sz="1800" b="0" i="0" u="none" strike="noStrike" kern="1200" cap="none" baseline="0" dirty="0" err="1">
                <a:solidFill>
                  <a:schemeClr val="dk1"/>
                </a:solidFill>
                <a:latin typeface="Arial"/>
                <a:ea typeface="Arial"/>
                <a:cs typeface="Arial"/>
                <a:sym typeface="Arial"/>
              </a:rPr>
              <a:t>incentivise</a:t>
            </a:r>
            <a:r>
              <a:rPr lang="en-US" sz="1800" b="0" i="0" u="none" strike="noStrike" kern="1200" cap="none" baseline="0" dirty="0">
                <a:solidFill>
                  <a:schemeClr val="dk1"/>
                </a:solidFill>
                <a:latin typeface="Arial"/>
                <a:ea typeface="Arial"/>
                <a:cs typeface="Arial"/>
                <a:sym typeface="Arial"/>
              </a:rPr>
              <a:t> large energy investments. This </a:t>
            </a:r>
            <a:r>
              <a:rPr lang="en-US" sz="1800" b="0" i="0" u="none" strike="noStrike" kern="1200" cap="none" baseline="0" dirty="0" err="1">
                <a:solidFill>
                  <a:schemeClr val="dk1"/>
                </a:solidFill>
                <a:latin typeface="Arial"/>
                <a:ea typeface="Arial"/>
                <a:cs typeface="Arial"/>
                <a:sym typeface="Arial"/>
              </a:rPr>
              <a:t>deprioritises</a:t>
            </a:r>
            <a:r>
              <a:rPr lang="en-US" sz="1800" b="0" i="0" u="none" strike="noStrike" kern="1200" cap="none" baseline="0" dirty="0">
                <a:solidFill>
                  <a:schemeClr val="dk1"/>
                </a:solidFill>
                <a:latin typeface="Arial"/>
                <a:ea typeface="Arial"/>
                <a:cs typeface="Arial"/>
                <a:sym typeface="Arial"/>
              </a:rPr>
              <a:t> services to the local level. </a:t>
            </a:r>
          </a:p>
          <a:p>
            <a:pPr marL="0" indent="0">
              <a:buNone/>
            </a:pPr>
            <a:r>
              <a:rPr lang="en-US" sz="1800" b="0" i="0" u="none" strike="noStrike" kern="1200" cap="none" baseline="0" dirty="0">
                <a:solidFill>
                  <a:schemeClr val="dk1"/>
                </a:solidFill>
                <a:latin typeface="Arial"/>
                <a:ea typeface="Arial"/>
                <a:cs typeface="Arial"/>
                <a:sym typeface="Arial"/>
              </a:rPr>
              <a:t>If the numbers of people with access to energy were given greater weight, </a:t>
            </a:r>
            <a:r>
              <a:rPr lang="en-US" sz="1800" b="0" i="0" u="none" strike="noStrike" kern="1200" cap="none" baseline="0" dirty="0" err="1">
                <a:solidFill>
                  <a:schemeClr val="dk1"/>
                </a:solidFill>
                <a:latin typeface="Arial"/>
                <a:ea typeface="Arial"/>
                <a:cs typeface="Arial"/>
                <a:sym typeface="Arial"/>
              </a:rPr>
              <a:t>decentralised</a:t>
            </a:r>
            <a:r>
              <a:rPr lang="en-US" sz="1800" b="0" i="0" u="none" strike="noStrike" kern="1200" cap="none" baseline="0" dirty="0">
                <a:solidFill>
                  <a:schemeClr val="dk1"/>
                </a:solidFill>
                <a:latin typeface="Arial"/>
                <a:ea typeface="Arial"/>
                <a:cs typeface="Arial"/>
                <a:sym typeface="Arial"/>
              </a:rPr>
              <a:t> energy </a:t>
            </a:r>
            <a:r>
              <a:rPr lang="en-US" sz="1800" b="0" i="0" u="none" strike="noStrike" kern="1200" cap="none" baseline="0" dirty="0" err="1">
                <a:solidFill>
                  <a:schemeClr val="dk1"/>
                </a:solidFill>
                <a:latin typeface="Arial"/>
                <a:ea typeface="Arial"/>
                <a:cs typeface="Arial"/>
                <a:sym typeface="Arial"/>
              </a:rPr>
              <a:t>programmes</a:t>
            </a:r>
            <a:r>
              <a:rPr lang="en-US" sz="1800" b="0" i="0" u="none" strike="noStrike" kern="1200" cap="none" baseline="0" dirty="0">
                <a:solidFill>
                  <a:schemeClr val="dk1"/>
                </a:solidFill>
                <a:latin typeface="Arial"/>
                <a:ea typeface="Arial"/>
                <a:cs typeface="Arial"/>
                <a:sym typeface="Arial"/>
              </a:rPr>
              <a:t> could gain greater investment and provide poor. communities with access to energy faster.</a:t>
            </a:r>
          </a:p>
          <a:p>
            <a:pPr marL="0" indent="0">
              <a:buNone/>
            </a:pPr>
            <a:endParaRPr lang="en-US" sz="1800" b="0" i="0" u="none" strike="noStrike" kern="1200" cap="none" baseline="0" dirty="0">
              <a:solidFill>
                <a:schemeClr val="dk1"/>
              </a:solidFill>
              <a:latin typeface="Arial"/>
              <a:ea typeface="Arial"/>
              <a:cs typeface="Arial"/>
              <a:sym typeface="Arial"/>
            </a:endParaRPr>
          </a:p>
          <a:p>
            <a:pPr marL="0" indent="0">
              <a:buNone/>
            </a:pPr>
            <a:r>
              <a:rPr lang="de-DE" sz="1800" b="0" i="0" u="none" strike="noStrike" kern="1200" cap="none" baseline="0" dirty="0" err="1">
                <a:solidFill>
                  <a:schemeClr val="dk1"/>
                </a:solidFill>
                <a:latin typeface="Arial"/>
                <a:ea typeface="Arial"/>
                <a:cs typeface="Arial"/>
                <a:sym typeface="Arial"/>
              </a:rPr>
              <a:t>Local</a:t>
            </a:r>
            <a:r>
              <a:rPr lang="de-DE" sz="1800" b="0" i="0" u="none" strike="noStrike" kern="1200" cap="none" baseline="0" dirty="0">
                <a:solidFill>
                  <a:schemeClr val="dk1"/>
                </a:solidFill>
                <a:latin typeface="Arial"/>
                <a:ea typeface="Arial"/>
                <a:cs typeface="Arial"/>
                <a:sym typeface="Arial"/>
              </a:rPr>
              <a:t> </a:t>
            </a:r>
            <a:r>
              <a:rPr lang="en-US" sz="1800" b="0" i="0" u="none" strike="noStrike" kern="1200" cap="none" baseline="0" dirty="0">
                <a:solidFill>
                  <a:schemeClr val="dk1"/>
                </a:solidFill>
                <a:latin typeface="Arial"/>
                <a:ea typeface="Arial"/>
                <a:cs typeface="Arial"/>
                <a:sym typeface="Arial"/>
              </a:rPr>
              <a:t>management capacity is often a barrier to financing, with concerns over financial mismanagement.</a:t>
            </a:r>
          </a:p>
          <a:p>
            <a:pPr marL="0" indent="0">
              <a:buNone/>
            </a:pPr>
            <a:endParaRPr lang="en-US" sz="1800" b="0" i="0" u="none" strike="noStrike" kern="1200" cap="none" baseline="0" dirty="0">
              <a:solidFill>
                <a:schemeClr val="dk1"/>
              </a:solidFill>
              <a:latin typeface="Arial"/>
              <a:ea typeface="Arial"/>
              <a:cs typeface="Arial"/>
              <a:sym typeface="Arial"/>
            </a:endParaRPr>
          </a:p>
          <a:p>
            <a:r>
              <a:rPr lang="en-US" sz="1800" b="0" i="0" u="none" strike="noStrike" kern="1200" cap="none" baseline="0" dirty="0">
                <a:solidFill>
                  <a:schemeClr val="dk1"/>
                </a:solidFill>
                <a:latin typeface="Arial"/>
                <a:ea typeface="Arial"/>
                <a:cs typeface="Arial"/>
                <a:sym typeface="Arial"/>
              </a:rPr>
              <a:t>To be effective, climate and sustainable development interventions must take place at every level. Evidence suggests that this is not happening and that too little finance is reaching local communities. Action needs to be taken to address this imbalance. By both reforming how the finance is tracked and the funding architectures, climate and development finance could deliver improved results to those who need it most.</a:t>
            </a:r>
          </a:p>
          <a:p>
            <a:endParaRPr lang="en-US" sz="1800" b="0" i="0" u="none" strike="noStrike" kern="1200" cap="none" baseline="0" dirty="0">
              <a:solidFill>
                <a:schemeClr val="dk1"/>
              </a:solidFill>
              <a:latin typeface="Arial"/>
              <a:cs typeface="Arial"/>
              <a:sym typeface="Arial"/>
            </a:endParaRPr>
          </a:p>
          <a:p>
            <a:endParaRPr lang="en-US" sz="1800" b="0" i="0" u="none" strike="noStrike" kern="1200" cap="none" baseline="0" dirty="0">
              <a:solidFill>
                <a:schemeClr val="dk1"/>
              </a:solidFill>
              <a:latin typeface="Arial"/>
              <a:cs typeface="Arial"/>
              <a:sym typeface="Arial"/>
            </a:endParaRPr>
          </a:p>
          <a:p>
            <a:pPr marL="0" indent="0">
              <a:buNone/>
            </a:pPr>
            <a:endParaRPr lang="en-US" sz="1800" b="0" i="0" u="none" strike="noStrike" kern="1200" cap="none" baseline="0" dirty="0">
              <a:solidFill>
                <a:schemeClr val="dk1"/>
              </a:solidFill>
              <a:latin typeface="Arial"/>
              <a:cs typeface="Arial"/>
              <a:sym typeface="Arial"/>
            </a:endParaRPr>
          </a:p>
          <a:p>
            <a:pPr marL="0" indent="0">
              <a:buNone/>
            </a:pPr>
            <a:endParaRPr lang="en-US" sz="1800" b="0" i="0" u="none" strike="noStrike" kern="1200" cap="none" baseline="0" dirty="0">
              <a:solidFill>
                <a:schemeClr val="dk1"/>
              </a:solidFill>
              <a:latin typeface="Arial"/>
              <a:cs typeface="Arial"/>
              <a:sym typeface="Arial"/>
            </a:endParaRPr>
          </a:p>
          <a:p>
            <a:endParaRPr lang="de-DE" dirty="0"/>
          </a:p>
        </p:txBody>
      </p:sp>
      <p:sp>
        <p:nvSpPr>
          <p:cNvPr id="4" name="Foliennummernplatzhalter 3"/>
          <p:cNvSpPr>
            <a:spLocks noGrp="1"/>
          </p:cNvSpPr>
          <p:nvPr>
            <p:ph type="sldNum" sz="quarter" idx="10"/>
          </p:nvPr>
        </p:nvSpPr>
        <p:spPr/>
        <p:txBody>
          <a:bodyPr/>
          <a:lstStyle/>
          <a:p>
            <a:fld id="{D4D6204E-1955-41F4-BD4B-19153A0C6419}" type="slidenum">
              <a:rPr lang="de-DE" smtClean="0"/>
              <a:t>2</a:t>
            </a:fld>
            <a:endParaRPr lang="de-DE"/>
          </a:p>
        </p:txBody>
      </p:sp>
    </p:spTree>
    <p:extLst>
      <p:ext uri="{BB962C8B-B14F-4D97-AF65-F5344CB8AC3E}">
        <p14:creationId xmlns:p14="http://schemas.microsoft.com/office/powerpoint/2010/main" val="3726496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897CF283-250E-4E68-91EA-D69DD6EEE2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izenplatzhalter 2">
            <a:extLst>
              <a:ext uri="{FF2B5EF4-FFF2-40B4-BE49-F238E27FC236}">
                <a16:creationId xmlns:a16="http://schemas.microsoft.com/office/drawing/2014/main" id="{55040815-A12A-4F37-84EC-980581637DA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a:defRPr/>
            </a:pPr>
            <a:endParaRPr lang="de-DE" altLang="de-DE" sz="1361">
              <a:ea typeface="MS PGothic" charset="-128"/>
              <a:cs typeface="+mn-cs"/>
            </a:endParaRPr>
          </a:p>
        </p:txBody>
      </p:sp>
      <p:sp>
        <p:nvSpPr>
          <p:cNvPr id="9220" name="Foliennummernplatzhalter 3">
            <a:extLst>
              <a:ext uri="{FF2B5EF4-FFF2-40B4-BE49-F238E27FC236}">
                <a16:creationId xmlns:a16="http://schemas.microsoft.com/office/drawing/2014/main" id="{BD6C0968-5997-4C80-A2C9-8EEC1A107F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517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517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517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5175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defTabSz="517525"/>
            <a:fld id="{BF6EAB85-BF08-4A95-8A59-84210289518A}" type="slidenum">
              <a:rPr lang="de-DE" altLang="de-DE" sz="1300" smtClean="0">
                <a:latin typeface="Arial" panose="020B0604020202020204" pitchFamily="34" charset="0"/>
              </a:rPr>
              <a:pPr defTabSz="517525"/>
              <a:t>20</a:t>
            </a:fld>
            <a:endParaRPr lang="de-DE" altLang="de-DE" sz="1300">
              <a:latin typeface="Arial" panose="020B0604020202020204" pitchFamily="34" charset="0"/>
            </a:endParaRPr>
          </a:p>
        </p:txBody>
      </p:sp>
    </p:spTree>
    <p:extLst>
      <p:ext uri="{BB962C8B-B14F-4D97-AF65-F5344CB8AC3E}">
        <p14:creationId xmlns:p14="http://schemas.microsoft.com/office/powerpoint/2010/main" val="36775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0" y="1233488"/>
            <a:ext cx="4445000" cy="33337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D6204E-1955-41F4-BD4B-19153A0C6419}" type="slidenum">
              <a:rPr lang="de-DE" smtClean="0"/>
              <a:t>21</a:t>
            </a:fld>
            <a:endParaRPr lang="de-DE"/>
          </a:p>
        </p:txBody>
      </p:sp>
    </p:spTree>
    <p:extLst>
      <p:ext uri="{BB962C8B-B14F-4D97-AF65-F5344CB8AC3E}">
        <p14:creationId xmlns:p14="http://schemas.microsoft.com/office/powerpoint/2010/main" val="58795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noAutofit/>
          </a:bodyPr>
          <a:lstStyle/>
          <a:p>
            <a:pPr marL="0" marR="0" lvl="0" indent="-88899" algn="l" defTabSz="914400" rtl="0" eaLnBrk="1" fontAlgn="auto" latinLnBrk="0" hangingPunct="1">
              <a:lnSpc>
                <a:spcPct val="100000"/>
              </a:lnSpc>
              <a:spcBef>
                <a:spcPts val="0"/>
              </a:spcBef>
              <a:spcAft>
                <a:spcPts val="0"/>
              </a:spcAft>
              <a:buClr>
                <a:schemeClr val="dk1"/>
              </a:buClr>
              <a:buSzPct val="77777"/>
              <a:buFont typeface="Arial"/>
              <a:buNone/>
              <a:tabLst/>
              <a:defRPr/>
            </a:pPr>
            <a:endParaRPr sz="1800" b="0" i="0" u="none" strike="noStrike" cap="none" dirty="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4260571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noAutofit/>
          </a:bodyPr>
          <a:lstStyle/>
          <a:p>
            <a:pPr marL="0" marR="0" lvl="0" indent="-88899" algn="l" defTabSz="914400" rtl="0" eaLnBrk="1" fontAlgn="auto" latinLnBrk="0" hangingPunct="1">
              <a:lnSpc>
                <a:spcPct val="100000"/>
              </a:lnSpc>
              <a:spcBef>
                <a:spcPts val="0"/>
              </a:spcBef>
              <a:spcAft>
                <a:spcPts val="0"/>
              </a:spcAft>
              <a:buClr>
                <a:schemeClr val="dk1"/>
              </a:buClr>
              <a:buSzPct val="77777"/>
              <a:buFont typeface="Arial"/>
              <a:buNone/>
              <a:tabLst/>
              <a:defRPr/>
            </a:pPr>
            <a:endParaRPr sz="1800" b="0" i="0" u="none" strike="noStrike" cap="none" dirty="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874343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6500" y="1233488"/>
            <a:ext cx="4445000" cy="33337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D6204E-1955-41F4-BD4B-19153A0C6419}" type="slidenum">
              <a:rPr lang="de-DE" smtClean="0"/>
              <a:t>24</a:t>
            </a:fld>
            <a:endParaRPr lang="de-DE"/>
          </a:p>
        </p:txBody>
      </p:sp>
    </p:spTree>
    <p:extLst>
      <p:ext uri="{BB962C8B-B14F-4D97-AF65-F5344CB8AC3E}">
        <p14:creationId xmlns:p14="http://schemas.microsoft.com/office/powerpoint/2010/main" val="749975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noAutofit/>
          </a:bodyPr>
          <a:lstStyle/>
          <a:p>
            <a:pPr marL="0" marR="0" lvl="0" indent="-88899" algn="l" rtl="0">
              <a:spcBef>
                <a:spcPts val="0"/>
              </a:spcBef>
              <a:buClr>
                <a:schemeClr val="dk1"/>
              </a:buClr>
              <a:buSzPct val="77777"/>
              <a:buFont typeface="Arial"/>
              <a:buNone/>
            </a:pPr>
            <a:endParaRPr sz="1800" b="0" i="0" u="none" strike="noStrike" cap="none">
              <a:solidFill>
                <a:schemeClr val="dk1"/>
              </a:solidFill>
              <a:latin typeface="Arial"/>
              <a:ea typeface="Arial"/>
              <a:cs typeface="Arial"/>
              <a:sym typeface="Arial"/>
            </a:endParaRPr>
          </a:p>
        </p:txBody>
      </p:sp>
      <p:sp>
        <p:nvSpPr>
          <p:cNvPr id="182" name="Shape 182"/>
          <p:cNvSpPr>
            <a:spLocks noGrp="1" noRot="1" noChangeAspect="1"/>
          </p:cNvSpPr>
          <p:nvPr>
            <p:ph type="sldImg" idx="2"/>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67924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sz="1800" b="0" i="0" u="none" strike="noStrike" kern="1200" cap="none" baseline="0" dirty="0">
                <a:solidFill>
                  <a:schemeClr val="dk1"/>
                </a:solidFill>
                <a:latin typeface="Arial"/>
                <a:ea typeface="Arial"/>
                <a:cs typeface="Arial"/>
                <a:sym typeface="Arial"/>
              </a:rPr>
              <a:t>It is easier to integrate the development and climate agendas at the local level. This is achieved where local stakeholders are engaged in participatory decision making – empowering local communities and small and medium-sized enterprises (SMEs) to decide what investments are most needed to achieve low-carbon, climate-resilient development. Inclusive and agile local institutions can be effective agents of development as local people know their context best and are able to respond rapidly to changing local circumstances.</a:t>
            </a:r>
            <a:endParaRPr lang="de-DE" dirty="0"/>
          </a:p>
        </p:txBody>
      </p:sp>
      <p:sp>
        <p:nvSpPr>
          <p:cNvPr id="4" name="Foliennummernplatzhalter 3"/>
          <p:cNvSpPr>
            <a:spLocks noGrp="1"/>
          </p:cNvSpPr>
          <p:nvPr>
            <p:ph type="sldNum" idx="10"/>
          </p:nvPr>
        </p:nvSpPr>
        <p:spPr/>
        <p:txBody>
          <a:bodyPr/>
          <a:lstStyle/>
          <a:p>
            <a:pPr marL="0" marR="0" lvl="0" indent="-76200" algn="r" rtl="0">
              <a:lnSpc>
                <a:spcPct val="100000"/>
              </a:lnSpc>
              <a:spcBef>
                <a:spcPts val="0"/>
              </a:spcBef>
              <a:spcAft>
                <a:spcPts val="0"/>
              </a:spcAft>
              <a:buClr>
                <a:srgbClr val="000000"/>
              </a:buClr>
              <a:buSzPct val="100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3871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marL="0" marR="0" lvl="0" indent="-76200" algn="r" rtl="0">
              <a:lnSpc>
                <a:spcPct val="100000"/>
              </a:lnSpc>
              <a:spcBef>
                <a:spcPts val="0"/>
              </a:spcBef>
              <a:spcAft>
                <a:spcPts val="0"/>
              </a:spcAft>
              <a:buClr>
                <a:srgbClr val="000000"/>
              </a:buClr>
              <a:buSzPct val="100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380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noAutofit/>
          </a:bodyPr>
          <a:lstStyle/>
          <a:p>
            <a:pPr marL="342900" indent="-342900">
              <a:buClr>
                <a:schemeClr val="bg2">
                  <a:lumMod val="60000"/>
                  <a:lumOff val="40000"/>
                </a:schemeClr>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High need to strengthen public energy administrations to develop strategies and implement policies: market regulation, energy efficiency, energy security, energy poverty and ecological impact of energy use</a:t>
            </a:r>
          </a:p>
          <a:p>
            <a:pPr marL="342900" indent="-342900">
              <a:buClr>
                <a:schemeClr val="bg2">
                  <a:lumMod val="60000"/>
                  <a:lumOff val="40000"/>
                </a:schemeClr>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Energy coops as intermediaries for a broad public consultation. </a:t>
            </a:r>
          </a:p>
          <a:p>
            <a:pPr marL="342900" marR="0" lvl="0" indent="-342900" algn="l" defTabSz="914400" rtl="0" eaLnBrk="1" fontAlgn="auto" latinLnBrk="0" hangingPunct="1">
              <a:lnSpc>
                <a:spcPct val="100000"/>
              </a:lnSpc>
              <a:spcBef>
                <a:spcPts val="0"/>
              </a:spcBef>
              <a:spcAft>
                <a:spcPts val="0"/>
              </a:spcAft>
              <a:buClr>
                <a:schemeClr val="bg2">
                  <a:lumMod val="60000"/>
                  <a:lumOff val="40000"/>
                </a:schemeClr>
              </a:buClr>
              <a:buSzPct val="100000"/>
              <a:buFont typeface="Arial" panose="020B0604020202020204" pitchFamily="34" charset="0"/>
              <a:buChar char="•"/>
              <a:tabLst/>
              <a:defRPr/>
            </a:pPr>
            <a:r>
              <a:rPr lang="en-GB" sz="1800" dirty="0">
                <a:solidFill>
                  <a:srgbClr val="0070C0"/>
                </a:solidFill>
                <a:latin typeface="Calibri" panose="020F0502020204030204" pitchFamily="34" charset="0"/>
                <a:cs typeface="Calibri" panose="020F0502020204030204" pitchFamily="34" charset="0"/>
              </a:rPr>
              <a:t>The countries have much to gain from a regional approach of RE to energy security and greater integration of markets. </a:t>
            </a:r>
          </a:p>
          <a:p>
            <a:pPr marL="342900" marR="0" lvl="0" indent="-342900" algn="l" defTabSz="914400" rtl="0" eaLnBrk="1" fontAlgn="auto" latinLnBrk="0" hangingPunct="1">
              <a:lnSpc>
                <a:spcPct val="100000"/>
              </a:lnSpc>
              <a:spcBef>
                <a:spcPts val="0"/>
              </a:spcBef>
              <a:spcAft>
                <a:spcPts val="0"/>
              </a:spcAft>
              <a:buClr>
                <a:schemeClr val="bg2">
                  <a:lumMod val="60000"/>
                  <a:lumOff val="40000"/>
                </a:schemeClr>
              </a:buClr>
              <a:buSzPct val="100000"/>
              <a:buFont typeface="Arial" panose="020B0604020202020204" pitchFamily="34" charset="0"/>
              <a:buChar char="•"/>
              <a:tabLst/>
              <a:defRPr/>
            </a:pPr>
            <a:r>
              <a:rPr lang="en-GB" sz="1800" dirty="0">
                <a:solidFill>
                  <a:srgbClr val="0070C0"/>
                </a:solidFill>
                <a:latin typeface="Calibri" panose="020F0502020204030204" pitchFamily="34" charset="0"/>
                <a:cs typeface="Calibri" panose="020F0502020204030204" pitchFamily="34" charset="0"/>
              </a:rPr>
              <a:t>Geographical situation</a:t>
            </a:r>
            <a:endParaRPr lang="de-DE" sz="1800" dirty="0">
              <a:solidFill>
                <a:srgbClr val="0070C0"/>
              </a:solidFill>
              <a:latin typeface="Calibri" panose="020F0502020204030204" pitchFamily="34" charset="0"/>
              <a:cs typeface="Calibri" panose="020F0502020204030204" pitchFamily="34" charset="0"/>
            </a:endParaRPr>
          </a:p>
          <a:p>
            <a:pPr marL="342900" indent="-342900">
              <a:buClr>
                <a:schemeClr val="bg2">
                  <a:lumMod val="60000"/>
                  <a:lumOff val="40000"/>
                </a:schemeClr>
              </a:buClr>
              <a:buSzPct val="100000"/>
              <a:buFont typeface="Arial" panose="020B0604020202020204" pitchFamily="34" charset="0"/>
              <a:buChar char="•"/>
            </a:pPr>
            <a:endParaRPr sz="1800" b="0" i="0" u="none" strike="noStrike" cap="none" dirty="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34747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noAutofit/>
          </a:bodyPr>
          <a:lstStyle/>
          <a:p>
            <a:pPr marL="0" marR="0" lvl="0" indent="-88899" algn="l" defTabSz="914400" rtl="0" eaLnBrk="1" fontAlgn="auto" latinLnBrk="0" hangingPunct="1">
              <a:lnSpc>
                <a:spcPct val="100000"/>
              </a:lnSpc>
              <a:spcBef>
                <a:spcPts val="0"/>
              </a:spcBef>
              <a:spcAft>
                <a:spcPts val="0"/>
              </a:spcAft>
              <a:buClr>
                <a:schemeClr val="dk1"/>
              </a:buClr>
              <a:buSzPct val="77777"/>
              <a:buFont typeface="Arial"/>
              <a:buNone/>
              <a:tabLst/>
              <a:defRPr/>
            </a:pPr>
            <a:r>
              <a:rPr lang="de-DE" sz="1800" b="0" i="0" u="none" strike="noStrike" cap="none" dirty="0">
                <a:solidFill>
                  <a:schemeClr val="dk1"/>
                </a:solidFill>
                <a:latin typeface="Arial"/>
                <a:ea typeface="Arial"/>
                <a:cs typeface="Arial"/>
                <a:sym typeface="Arial"/>
              </a:rPr>
              <a:t>Western Balkans </a:t>
            </a:r>
            <a:r>
              <a:rPr lang="de-DE" sz="1800" b="0" i="0" u="none" strike="noStrike" cap="none" dirty="0" err="1">
                <a:solidFill>
                  <a:schemeClr val="dk1"/>
                </a:solidFill>
                <a:latin typeface="Arial"/>
                <a:ea typeface="Arial"/>
                <a:cs typeface="Arial"/>
                <a:sym typeface="Arial"/>
              </a:rPr>
              <a:t>have</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subcribed</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to</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the</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energy</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community</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treaty</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which</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aims</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to</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create</a:t>
            </a:r>
            <a:r>
              <a:rPr lang="de-DE" sz="1800" b="0" i="0" u="none" strike="noStrike" cap="none" dirty="0">
                <a:solidFill>
                  <a:schemeClr val="dk1"/>
                </a:solidFill>
                <a:latin typeface="Arial"/>
                <a:ea typeface="Arial"/>
                <a:cs typeface="Arial"/>
                <a:sym typeface="Arial"/>
              </a:rPr>
              <a:t> a regional </a:t>
            </a:r>
            <a:r>
              <a:rPr lang="de-DE" sz="1800" b="0" i="0" u="none" strike="noStrike" cap="none" dirty="0" err="1">
                <a:solidFill>
                  <a:schemeClr val="dk1"/>
                </a:solidFill>
                <a:latin typeface="Arial"/>
                <a:ea typeface="Arial"/>
                <a:cs typeface="Arial"/>
                <a:sym typeface="Arial"/>
              </a:rPr>
              <a:t>energy</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market</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compatible</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with</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the</a:t>
            </a:r>
            <a:r>
              <a:rPr lang="de-DE" sz="1800" b="0" i="0" u="none" strike="noStrike" cap="none" dirty="0">
                <a:solidFill>
                  <a:schemeClr val="dk1"/>
                </a:solidFill>
                <a:latin typeface="Arial"/>
                <a:ea typeface="Arial"/>
                <a:cs typeface="Arial"/>
                <a:sym typeface="Arial"/>
              </a:rPr>
              <a:t> internal </a:t>
            </a:r>
            <a:r>
              <a:rPr lang="de-DE" sz="1800" b="0" i="0" u="none" strike="noStrike" cap="none" dirty="0" err="1">
                <a:solidFill>
                  <a:schemeClr val="dk1"/>
                </a:solidFill>
                <a:latin typeface="Arial"/>
                <a:ea typeface="Arial"/>
                <a:cs typeface="Arial"/>
                <a:sym typeface="Arial"/>
              </a:rPr>
              <a:t>energy</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market</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of</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the</a:t>
            </a:r>
            <a:r>
              <a:rPr lang="de-DE" sz="1800" b="0" i="0" u="none" strike="noStrike" cap="none" dirty="0">
                <a:solidFill>
                  <a:schemeClr val="dk1"/>
                </a:solidFill>
                <a:latin typeface="Arial"/>
                <a:ea typeface="Arial"/>
                <a:cs typeface="Arial"/>
                <a:sym typeface="Arial"/>
              </a:rPr>
              <a:t> EU.</a:t>
            </a:r>
          </a:p>
          <a:p>
            <a:pPr lvl="0"/>
            <a:r>
              <a:rPr lang="en-GB" sz="1800" b="0" i="0" u="none" strike="noStrike" kern="1200" cap="none" dirty="0">
                <a:solidFill>
                  <a:schemeClr val="dk1"/>
                </a:solidFill>
                <a:effectLst/>
                <a:latin typeface="Arial"/>
                <a:ea typeface="Arial"/>
                <a:cs typeface="Arial"/>
                <a:sym typeface="Arial"/>
              </a:rPr>
              <a:t>Increasing deployment and technological innovation have led to sharp cost reductions and improved cost-competitiveness for solar photovoltaic (PV) and wind</a:t>
            </a:r>
            <a:endParaRPr lang="de-DE" sz="1800" b="0" i="0" u="none" strike="noStrike" kern="1200" cap="none" dirty="0">
              <a:solidFill>
                <a:schemeClr val="dk1"/>
              </a:solidFill>
              <a:effectLst/>
              <a:latin typeface="Arial"/>
              <a:ea typeface="Arial"/>
              <a:cs typeface="Arial"/>
              <a:sym typeface="Arial"/>
            </a:endParaRPr>
          </a:p>
          <a:p>
            <a:r>
              <a:rPr lang="en-GB" sz="1800" b="0" i="0" u="none" strike="noStrike" kern="1200" cap="none" dirty="0">
                <a:solidFill>
                  <a:schemeClr val="dk1"/>
                </a:solidFill>
                <a:effectLst/>
                <a:latin typeface="Arial"/>
                <a:ea typeface="Arial"/>
                <a:cs typeface="Arial"/>
                <a:sym typeface="Arial"/>
              </a:rPr>
              <a:t>But:</a:t>
            </a:r>
            <a:endParaRPr lang="de-DE" sz="1800" b="0" i="0" u="none" strike="noStrike" kern="1200" cap="none" dirty="0">
              <a:solidFill>
                <a:schemeClr val="dk1"/>
              </a:solidFill>
              <a:effectLst/>
              <a:latin typeface="Arial"/>
              <a:ea typeface="Arial"/>
              <a:cs typeface="Arial"/>
              <a:sym typeface="Arial"/>
            </a:endParaRPr>
          </a:p>
          <a:p>
            <a:r>
              <a:rPr lang="de-DE" sz="1800" b="0" i="0" u="none" strike="noStrike" kern="1200" cap="none" dirty="0">
                <a:solidFill>
                  <a:schemeClr val="dk1"/>
                </a:solidFill>
                <a:effectLst/>
                <a:latin typeface="Arial"/>
                <a:ea typeface="Arial"/>
                <a:cs typeface="Arial"/>
                <a:sym typeface="Arial"/>
              </a:rPr>
              <a:t>An </a:t>
            </a:r>
            <a:r>
              <a:rPr lang="de-DE" sz="1800" b="0" i="0" u="none" strike="noStrike" kern="1200" cap="none" dirty="0" err="1">
                <a:solidFill>
                  <a:schemeClr val="dk1"/>
                </a:solidFill>
                <a:effectLst/>
                <a:latin typeface="Arial"/>
                <a:ea typeface="Arial"/>
                <a:cs typeface="Arial"/>
                <a:sym typeface="Arial"/>
              </a:rPr>
              <a:t>expansion</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of</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conventional</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capacities</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including</a:t>
            </a:r>
            <a:r>
              <a:rPr lang="de-DE" sz="1800" b="0" i="0" u="none" strike="noStrike" kern="1200" cap="none" dirty="0">
                <a:solidFill>
                  <a:schemeClr val="dk1"/>
                </a:solidFill>
                <a:effectLst/>
                <a:latin typeface="Arial"/>
                <a:ea typeface="Arial"/>
                <a:cs typeface="Arial"/>
                <a:sym typeface="Arial"/>
              </a:rPr>
              <a:t> gas and </a:t>
            </a:r>
            <a:r>
              <a:rPr lang="de-DE" sz="1800" b="0" i="0" u="none" strike="noStrike" kern="1200" cap="none" dirty="0" err="1">
                <a:solidFill>
                  <a:schemeClr val="dk1"/>
                </a:solidFill>
                <a:effectLst/>
                <a:latin typeface="Arial"/>
                <a:ea typeface="Arial"/>
                <a:cs typeface="Arial"/>
                <a:sym typeface="Arial"/>
              </a:rPr>
              <a:t>coal-based</a:t>
            </a:r>
            <a:r>
              <a:rPr lang="de-DE" sz="1800" b="0" i="0" u="none" strike="noStrike" kern="1200" cap="none" dirty="0">
                <a:solidFill>
                  <a:schemeClr val="dk1"/>
                </a:solidFill>
                <a:effectLst/>
                <a:latin typeface="Arial"/>
                <a:ea typeface="Arial"/>
                <a:cs typeface="Arial"/>
                <a:sym typeface="Arial"/>
              </a:rPr>
              <a:t> power </a:t>
            </a:r>
            <a:r>
              <a:rPr lang="de-DE" sz="1800" b="0" i="0" u="none" strike="noStrike" kern="1200" cap="none" dirty="0" err="1">
                <a:solidFill>
                  <a:schemeClr val="dk1"/>
                </a:solidFill>
                <a:effectLst/>
                <a:latin typeface="Arial"/>
                <a:ea typeface="Arial"/>
                <a:cs typeface="Arial"/>
                <a:sym typeface="Arial"/>
              </a:rPr>
              <a:t>plants</a:t>
            </a:r>
            <a:r>
              <a:rPr lang="de-DE" sz="1800" b="0" i="0" u="none" strike="noStrike" kern="1200" cap="none" dirty="0">
                <a:solidFill>
                  <a:schemeClr val="dk1"/>
                </a:solidFill>
                <a:effectLst/>
                <a:latin typeface="Arial"/>
                <a:ea typeface="Arial"/>
                <a:cs typeface="Arial"/>
                <a:sym typeface="Arial"/>
              </a:rPr>
              <a:t> and </a:t>
            </a:r>
            <a:r>
              <a:rPr lang="de-DE" sz="1800" b="0" i="0" u="none" strike="noStrike" kern="1200" cap="none" dirty="0" err="1">
                <a:solidFill>
                  <a:schemeClr val="dk1"/>
                </a:solidFill>
                <a:effectLst/>
                <a:latin typeface="Arial"/>
                <a:ea typeface="Arial"/>
                <a:cs typeface="Arial"/>
                <a:sym typeface="Arial"/>
              </a:rPr>
              <a:t>lignite</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is</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seen</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by</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many</a:t>
            </a:r>
            <a:r>
              <a:rPr lang="de-DE" sz="1800" b="0" i="0" u="none" strike="noStrike" kern="1200" cap="none" dirty="0">
                <a:solidFill>
                  <a:schemeClr val="dk1"/>
                </a:solidFill>
                <a:effectLst/>
                <a:latin typeface="Arial"/>
                <a:ea typeface="Arial"/>
                <a:cs typeface="Arial"/>
                <a:sym typeface="Arial"/>
              </a:rPr>
              <a:t> countries </a:t>
            </a:r>
            <a:r>
              <a:rPr lang="de-DE" sz="1800" b="0" i="0" u="none" strike="noStrike" kern="1200" cap="none" dirty="0" err="1">
                <a:solidFill>
                  <a:schemeClr val="dk1"/>
                </a:solidFill>
                <a:effectLst/>
                <a:latin typeface="Arial"/>
                <a:ea typeface="Arial"/>
                <a:cs typeface="Arial"/>
                <a:sym typeface="Arial"/>
              </a:rPr>
              <a:t>as</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the</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only</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means</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to</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guarantee</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energy</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security</a:t>
            </a:r>
            <a:r>
              <a:rPr lang="de-DE" sz="1800" b="0" i="0" u="none" strike="noStrike" kern="1200" cap="none" dirty="0">
                <a:solidFill>
                  <a:schemeClr val="dk1"/>
                </a:solidFill>
                <a:effectLst/>
                <a:latin typeface="Arial"/>
                <a:ea typeface="Arial"/>
                <a:cs typeface="Arial"/>
                <a:sym typeface="Arial"/>
              </a:rPr>
              <a:t> at </a:t>
            </a:r>
            <a:r>
              <a:rPr lang="de-DE" sz="1800" b="0" i="0" u="none" strike="noStrike" kern="1200" cap="none" dirty="0" err="1">
                <a:solidFill>
                  <a:schemeClr val="dk1"/>
                </a:solidFill>
                <a:effectLst/>
                <a:latin typeface="Arial"/>
                <a:ea typeface="Arial"/>
                <a:cs typeface="Arial"/>
                <a:sym typeface="Arial"/>
              </a:rPr>
              <a:t>reasonable</a:t>
            </a:r>
            <a:r>
              <a:rPr lang="de-DE" sz="1800" b="0" i="0" u="none" strike="noStrike" kern="1200" cap="none" dirty="0">
                <a:solidFill>
                  <a:schemeClr val="dk1"/>
                </a:solidFill>
                <a:effectLst/>
                <a:latin typeface="Arial"/>
                <a:ea typeface="Arial"/>
                <a:cs typeface="Arial"/>
                <a:sym typeface="Arial"/>
              </a:rPr>
              <a:t> </a:t>
            </a:r>
            <a:r>
              <a:rPr lang="de-DE" sz="1800" b="0" i="0" u="none" strike="noStrike" kern="1200" cap="none" dirty="0" err="1">
                <a:solidFill>
                  <a:schemeClr val="dk1"/>
                </a:solidFill>
                <a:effectLst/>
                <a:latin typeface="Arial"/>
                <a:ea typeface="Arial"/>
                <a:cs typeface="Arial"/>
                <a:sym typeface="Arial"/>
              </a:rPr>
              <a:t>costs</a:t>
            </a:r>
            <a:r>
              <a:rPr lang="de-DE" sz="1800" b="0" i="0" u="none" strike="noStrike" kern="1200" cap="none" dirty="0">
                <a:solidFill>
                  <a:schemeClr val="dk1"/>
                </a:solidFill>
                <a:effectLst/>
                <a:latin typeface="Arial"/>
                <a:ea typeface="Arial"/>
                <a:cs typeface="Arial"/>
                <a:sym typeface="Arial"/>
              </a:rPr>
              <a:t>.</a:t>
            </a:r>
            <a:endParaRPr lang="de-DE" sz="1800" b="0" i="0" u="none" strike="noStrike" cap="none" dirty="0">
              <a:solidFill>
                <a:schemeClr val="dk1"/>
              </a:solidFill>
              <a:latin typeface="Arial"/>
              <a:ea typeface="Arial"/>
              <a:cs typeface="Arial"/>
              <a:sym typeface="Arial"/>
            </a:endParaRPr>
          </a:p>
          <a:p>
            <a:pPr marL="0" marR="0" lvl="0" indent="-88899" algn="l" defTabSz="914400" rtl="0" eaLnBrk="1" fontAlgn="auto" latinLnBrk="0" hangingPunct="1">
              <a:lnSpc>
                <a:spcPct val="100000"/>
              </a:lnSpc>
              <a:spcBef>
                <a:spcPts val="0"/>
              </a:spcBef>
              <a:spcAft>
                <a:spcPts val="0"/>
              </a:spcAft>
              <a:buClr>
                <a:schemeClr val="dk1"/>
              </a:buClr>
              <a:buSzPct val="77777"/>
              <a:buFont typeface="Arial"/>
              <a:buNone/>
              <a:tabLst/>
              <a:defRPr/>
            </a:pPr>
            <a:endParaRPr lang="de-DE" sz="1800" b="0" i="0" u="none" strike="noStrike" cap="none" dirty="0">
              <a:solidFill>
                <a:schemeClr val="dk1"/>
              </a:solidFill>
              <a:latin typeface="Arial"/>
              <a:ea typeface="Arial"/>
              <a:cs typeface="Arial"/>
              <a:sym typeface="Arial"/>
            </a:endParaRPr>
          </a:p>
          <a:p>
            <a:pPr marL="0" marR="0" lvl="0" indent="-88899" algn="l" defTabSz="914400" rtl="0" eaLnBrk="1" fontAlgn="auto" latinLnBrk="0" hangingPunct="1">
              <a:lnSpc>
                <a:spcPct val="100000"/>
              </a:lnSpc>
              <a:spcBef>
                <a:spcPts val="0"/>
              </a:spcBef>
              <a:spcAft>
                <a:spcPts val="0"/>
              </a:spcAft>
              <a:buClr>
                <a:schemeClr val="dk1"/>
              </a:buClr>
              <a:buSzPct val="77777"/>
              <a:buFont typeface="Arial"/>
              <a:buNone/>
              <a:tabLst/>
              <a:defRPr/>
            </a:pPr>
            <a:endParaRPr sz="1800" b="0" i="0" u="none" strike="noStrike" cap="none" dirty="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162213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marL="0" marR="0" lvl="0" indent="-76200" algn="r" rtl="0">
              <a:lnSpc>
                <a:spcPct val="100000"/>
              </a:lnSpc>
              <a:spcBef>
                <a:spcPts val="0"/>
              </a:spcBef>
              <a:spcAft>
                <a:spcPts val="0"/>
              </a:spcAft>
              <a:buClr>
                <a:srgbClr val="000000"/>
              </a:buClr>
              <a:buSzPct val="100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9611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0F7FAF28-D70D-4E4C-B22E-F4611BD0C2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izenplatzhalter 2">
            <a:extLst>
              <a:ext uri="{FF2B5EF4-FFF2-40B4-BE49-F238E27FC236}">
                <a16:creationId xmlns:a16="http://schemas.microsoft.com/office/drawing/2014/main" id="{2399977B-3DF8-4FF4-AB8D-EF3047A2C7A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endParaRPr lang="en-GB" altLang="de-DE" sz="1296" dirty="0">
              <a:ea typeface="MS PGothic" charset="-128"/>
              <a:cs typeface="+mn-cs"/>
            </a:endParaRPr>
          </a:p>
        </p:txBody>
      </p:sp>
      <p:sp>
        <p:nvSpPr>
          <p:cNvPr id="9220" name="Foliennummernplatzhalter 3">
            <a:extLst>
              <a:ext uri="{FF2B5EF4-FFF2-40B4-BE49-F238E27FC236}">
                <a16:creationId xmlns:a16="http://schemas.microsoft.com/office/drawing/2014/main" id="{84463014-1B06-4A96-9E04-FAC956C5A5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921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921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921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921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defTabSz="492125"/>
            <a:fld id="{F6125D10-3B5C-43F4-B69D-9AFCA423CCD9}" type="slidenum">
              <a:rPr lang="de-DE" altLang="de-DE" sz="1300" smtClean="0">
                <a:solidFill>
                  <a:srgbClr val="000000"/>
                </a:solidFill>
                <a:latin typeface="Arial" panose="020B0604020202020204" pitchFamily="34" charset="0"/>
              </a:rPr>
              <a:pPr defTabSz="492125"/>
              <a:t>8</a:t>
            </a:fld>
            <a:endParaRPr lang="de-DE" altLang="de-DE" sz="1300">
              <a:solidFill>
                <a:srgbClr val="000000"/>
              </a:solidFill>
              <a:latin typeface="Arial" panose="020B0604020202020204" pitchFamily="34" charset="0"/>
            </a:endParaRPr>
          </a:p>
        </p:txBody>
      </p:sp>
    </p:spTree>
    <p:extLst>
      <p:ext uri="{BB962C8B-B14F-4D97-AF65-F5344CB8AC3E}">
        <p14:creationId xmlns:p14="http://schemas.microsoft.com/office/powerpoint/2010/main" val="2539695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751933"/>
            <a:ext cx="5486400" cy="3888232"/>
          </a:xfrm>
          <a:prstGeom prst="rect">
            <a:avLst/>
          </a:prstGeom>
          <a:noFill/>
          <a:ln>
            <a:noFill/>
          </a:ln>
        </p:spPr>
        <p:txBody>
          <a:bodyPr wrap="square" lIns="91425" tIns="91425" rIns="91425" bIns="91425" anchor="t" anchorCtr="0">
            <a:noAutofit/>
          </a:bodyPr>
          <a:lstStyle/>
          <a:p>
            <a:pPr marL="0" marR="0" lvl="0" indent="-88899" algn="l" defTabSz="914400" rtl="0" eaLnBrk="1" fontAlgn="auto" latinLnBrk="0" hangingPunct="1">
              <a:lnSpc>
                <a:spcPct val="100000"/>
              </a:lnSpc>
              <a:spcBef>
                <a:spcPts val="0"/>
              </a:spcBef>
              <a:spcAft>
                <a:spcPts val="0"/>
              </a:spcAft>
              <a:buClr>
                <a:schemeClr val="dk1"/>
              </a:buClr>
              <a:buSzPct val="77777"/>
              <a:buFont typeface="Arial"/>
              <a:buNone/>
              <a:tabLst/>
              <a:defRPr/>
            </a:pPr>
            <a:endParaRPr sz="1800" b="0" i="0" u="none" strike="noStrike" cap="none" dirty="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206500" y="1233488"/>
            <a:ext cx="4445000" cy="3333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36788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28650" y="274637"/>
            <a:ext cx="67183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1pPr>
            <a:lvl2pPr marL="0" marR="0" lvl="1"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2pPr>
            <a:lvl3pPr marL="0" marR="0" lvl="2"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3pPr>
            <a:lvl4pPr marL="0" marR="0" lvl="3"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4pPr>
            <a:lvl5pPr marL="0" marR="0" lvl="4"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5pPr>
            <a:lvl6pPr marL="457200" marR="0" lvl="5"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6pPr>
            <a:lvl7pPr marL="914400" marR="0" lvl="6"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7pPr>
            <a:lvl8pPr marL="1371600" marR="0" lvl="7"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8pPr>
            <a:lvl9pPr marL="1828800" marR="0" lvl="8"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628650" y="1600200"/>
            <a:ext cx="7939087" cy="4525962"/>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rgbClr val="0070B9"/>
              </a:buClr>
              <a:buSzPct val="100000"/>
              <a:buFont typeface="Arial"/>
              <a:buChar char="•"/>
              <a:defRPr sz="3200" b="0" i="0" u="none" strike="noStrike" cap="none">
                <a:solidFill>
                  <a:srgbClr val="0070B9"/>
                </a:solidFill>
                <a:latin typeface="Calibri"/>
                <a:ea typeface="Calibri"/>
                <a:cs typeface="Calibri"/>
                <a:sym typeface="Calibri"/>
              </a:defRPr>
            </a:lvl1pPr>
            <a:lvl2pPr marL="742950" marR="0" lvl="1" indent="6985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Calibri"/>
                <a:ea typeface="Calibri"/>
                <a:cs typeface="Calibri"/>
                <a:sym typeface="Calibri"/>
              </a:defRPr>
            </a:lvl3pPr>
            <a:lvl4pPr marL="1600200" marR="0" lvl="3" indent="25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4pPr>
            <a:lvl5pPr marL="2057400" marR="0" lvl="4" indent="25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611187"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98989"/>
              </a:buClr>
              <a:buSzPct val="175000"/>
              <a:buFont typeface="Calibri"/>
              <a:buNone/>
              <a:defRPr sz="8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434137" y="6356350"/>
            <a:ext cx="2133600" cy="365125"/>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rgbClr val="898989"/>
              </a:buClr>
              <a:buSzPct val="100000"/>
              <a:buFont typeface="Calibri"/>
              <a:buNone/>
            </a:pPr>
            <a:fld id="{00000000-1234-1234-1234-123412341234}" type="slidenum">
              <a:rPr lang="en-US" sz="800" b="0" i="0" u="none" strike="noStrike" cap="none">
                <a:solidFill>
                  <a:srgbClr val="898989"/>
                </a:solidFill>
                <a:latin typeface="Calibri"/>
                <a:ea typeface="Calibri"/>
                <a:cs typeface="Calibri"/>
                <a:sym typeface="Calibri"/>
              </a:rPr>
              <a:t>‹N°›</a:t>
            </a:fld>
            <a:endParaRPr lang="en-US" sz="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1pPr>
            <a:lvl2pPr marL="0" marR="0" lvl="1"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2pPr>
            <a:lvl3pPr marL="0" marR="0" lvl="2"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3pPr>
            <a:lvl4pPr marL="0" marR="0" lvl="3"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4pPr>
            <a:lvl5pPr marL="0" marR="0" lvl="4"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5pPr>
            <a:lvl6pPr marL="457200" marR="0" lvl="5"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6pPr>
            <a:lvl7pPr marL="914400" marR="0" lvl="6"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7pPr>
            <a:lvl8pPr marL="1371600" marR="0" lvl="7"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8pPr>
            <a:lvl9pPr marL="1828800" marR="0" lvl="8"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9pPr>
          </a:lstStyle>
          <a:p>
            <a:endParaRPr/>
          </a:p>
        </p:txBody>
      </p:sp>
      <p:sp>
        <p:nvSpPr>
          <p:cNvPr id="25" name="Shape 25"/>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611187"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98989"/>
              </a:buClr>
              <a:buSzPct val="175000"/>
              <a:buFont typeface="Calibri"/>
              <a:buNone/>
              <a:defRPr sz="8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434137" y="6356350"/>
            <a:ext cx="2133600" cy="365125"/>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rgbClr val="898989"/>
              </a:buClr>
              <a:buSzPct val="100000"/>
              <a:buFont typeface="Calibri"/>
              <a:buNone/>
            </a:pPr>
            <a:fld id="{00000000-1234-1234-1234-123412341234}" type="slidenum">
              <a:rPr lang="en-US" sz="800" b="0" i="0" u="none" strike="noStrike" cap="none">
                <a:solidFill>
                  <a:srgbClr val="898989"/>
                </a:solidFill>
                <a:latin typeface="Calibri"/>
                <a:ea typeface="Calibri"/>
                <a:cs typeface="Calibri"/>
                <a:sym typeface="Calibri"/>
              </a:rPr>
              <a:t>‹N°›</a:t>
            </a:fld>
            <a:endParaRPr lang="en-US" sz="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611187"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98989"/>
              </a:buClr>
              <a:buSzPct val="175000"/>
              <a:buFont typeface="Calibri"/>
              <a:buNone/>
              <a:defRPr sz="8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34137" y="6356350"/>
            <a:ext cx="2133600" cy="365125"/>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rgbClr val="898989"/>
              </a:buClr>
              <a:buSzPct val="100000"/>
              <a:buFont typeface="Calibri"/>
              <a:buNone/>
            </a:pPr>
            <a:fld id="{00000000-1234-1234-1234-123412341234}" type="slidenum">
              <a:rPr lang="en-US" sz="800" b="0" i="0" u="none" strike="noStrike" cap="none">
                <a:solidFill>
                  <a:srgbClr val="898989"/>
                </a:solidFill>
                <a:latin typeface="Calibri"/>
                <a:ea typeface="Calibri"/>
                <a:cs typeface="Calibri"/>
                <a:sym typeface="Calibri"/>
              </a:rPr>
              <a:t>‹N°›</a:t>
            </a:fld>
            <a:endParaRPr lang="en-US" sz="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kaler Titel und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1pPr>
            <a:lvl2pPr marL="0" marR="0" lvl="1"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2pPr>
            <a:lvl3pPr marL="0" marR="0" lvl="2"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3pPr>
            <a:lvl4pPr marL="0" marR="0" lvl="3"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4pPr>
            <a:lvl5pPr marL="0" marR="0" lvl="4"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5pPr>
            <a:lvl6pPr marL="457200" marR="0" lvl="5"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6pPr>
            <a:lvl7pPr marL="914400" marR="0" lvl="6"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7pPr>
            <a:lvl8pPr marL="1371600" marR="0" lvl="7"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8pPr>
            <a:lvl9pPr marL="1828800" marR="0" lvl="8"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rgbClr val="0070B9"/>
              </a:buClr>
              <a:buSzPct val="100000"/>
              <a:buFont typeface="Arial"/>
              <a:buChar char="•"/>
              <a:defRPr sz="3200" b="0" i="0" u="none" strike="noStrike" cap="none">
                <a:solidFill>
                  <a:srgbClr val="0070B9"/>
                </a:solidFill>
                <a:latin typeface="Calibri"/>
                <a:ea typeface="Calibri"/>
                <a:cs typeface="Calibri"/>
                <a:sym typeface="Calibri"/>
              </a:defRPr>
            </a:lvl1pPr>
            <a:lvl2pPr marL="742950" marR="0" lvl="1" indent="6985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Calibri"/>
                <a:ea typeface="Calibri"/>
                <a:cs typeface="Calibri"/>
                <a:sym typeface="Calibri"/>
              </a:defRPr>
            </a:lvl3pPr>
            <a:lvl4pPr marL="1600200" marR="0" lvl="3" indent="25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4pPr>
            <a:lvl5pPr marL="2057400" marR="0" lvl="4" indent="25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a:off x="611187"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98989"/>
              </a:buClr>
              <a:buSzPct val="175000"/>
              <a:buFont typeface="Calibri"/>
              <a:buNone/>
              <a:defRPr sz="8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434137" y="6356350"/>
            <a:ext cx="2133600" cy="365125"/>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rgbClr val="898989"/>
              </a:buClr>
              <a:buSzPct val="100000"/>
              <a:buFont typeface="Calibri"/>
              <a:buNone/>
            </a:pPr>
            <a:fld id="{00000000-1234-1234-1234-123412341234}" type="slidenum">
              <a:rPr lang="en-US" sz="800" b="0" i="0" u="none" strike="noStrike" cap="none">
                <a:solidFill>
                  <a:srgbClr val="898989"/>
                </a:solidFill>
                <a:latin typeface="Calibri"/>
                <a:ea typeface="Calibri"/>
                <a:cs typeface="Calibri"/>
                <a:sym typeface="Calibri"/>
              </a:rPr>
              <a:t>‹N°›</a:t>
            </a:fld>
            <a:endParaRPr lang="en-US" sz="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el und vertikaler 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28650" y="274637"/>
            <a:ext cx="67183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1pPr>
            <a:lvl2pPr marL="0" marR="0" lvl="1"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2pPr>
            <a:lvl3pPr marL="0" marR="0" lvl="2"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3pPr>
            <a:lvl4pPr marL="0" marR="0" lvl="3"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4pPr>
            <a:lvl5pPr marL="0" marR="0" lvl="4"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5pPr>
            <a:lvl6pPr marL="457200" marR="0" lvl="5"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6pPr>
            <a:lvl7pPr marL="914400" marR="0" lvl="6"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7pPr>
            <a:lvl8pPr marL="1371600" marR="0" lvl="7"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8pPr>
            <a:lvl9pPr marL="1828800" marR="0" lvl="8"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rot="5400000">
            <a:off x="2335212" y="-106362"/>
            <a:ext cx="4525962" cy="7939087"/>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rgbClr val="0070B9"/>
              </a:buClr>
              <a:buSzPct val="100000"/>
              <a:buFont typeface="Arial"/>
              <a:buChar char="•"/>
              <a:defRPr sz="3200" b="0" i="0" u="none" strike="noStrike" cap="none">
                <a:solidFill>
                  <a:srgbClr val="0070B9"/>
                </a:solidFill>
                <a:latin typeface="Calibri"/>
                <a:ea typeface="Calibri"/>
                <a:cs typeface="Calibri"/>
                <a:sym typeface="Calibri"/>
              </a:defRPr>
            </a:lvl1pPr>
            <a:lvl2pPr marL="742950" marR="0" lvl="1" indent="6985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Calibri"/>
                <a:ea typeface="Calibri"/>
                <a:cs typeface="Calibri"/>
                <a:sym typeface="Calibri"/>
              </a:defRPr>
            </a:lvl3pPr>
            <a:lvl4pPr marL="1600200" marR="0" lvl="3" indent="25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4pPr>
            <a:lvl5pPr marL="2057400" marR="0" lvl="4" indent="25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611187"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98989"/>
              </a:buClr>
              <a:buSzPct val="175000"/>
              <a:buFont typeface="Calibri"/>
              <a:buNone/>
              <a:defRPr sz="8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434137" y="6356350"/>
            <a:ext cx="2133600" cy="365125"/>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rgbClr val="898989"/>
              </a:buClr>
              <a:buSzPct val="100000"/>
              <a:buFont typeface="Calibri"/>
              <a:buNone/>
            </a:pPr>
            <a:fld id="{00000000-1234-1234-1234-123412341234}" type="slidenum">
              <a:rPr lang="en-US" sz="800" b="0" i="0" u="none" strike="noStrike" cap="none">
                <a:solidFill>
                  <a:srgbClr val="898989"/>
                </a:solidFill>
                <a:latin typeface="Calibri"/>
                <a:ea typeface="Calibri"/>
                <a:cs typeface="Calibri"/>
                <a:sym typeface="Calibri"/>
              </a:rPr>
              <a:t>‹N°›</a:t>
            </a:fld>
            <a:endParaRPr lang="en-US" sz="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Bild mit Beschriftun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70B9"/>
              </a:buClr>
              <a:buSzPct val="70000"/>
              <a:buFont typeface="Calibri"/>
              <a:buNone/>
              <a:defRPr sz="2000" b="1" i="0" u="none" strike="noStrike" cap="none">
                <a:solidFill>
                  <a:srgbClr val="0070B9"/>
                </a:solidFill>
                <a:latin typeface="Calibri"/>
                <a:ea typeface="Calibri"/>
                <a:cs typeface="Calibri"/>
                <a:sym typeface="Calibri"/>
              </a:defRPr>
            </a:lvl1pPr>
            <a:lvl2pPr marL="0" marR="0" lvl="1"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2pPr>
            <a:lvl3pPr marL="0" marR="0" lvl="2"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3pPr>
            <a:lvl4pPr marL="0" marR="0" lvl="3"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4pPr>
            <a:lvl5pPr marL="0" marR="0" lvl="4"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5pPr>
            <a:lvl6pPr marL="457200" marR="0" lvl="5"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6pPr>
            <a:lvl7pPr marL="914400" marR="0" lvl="6"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7pPr>
            <a:lvl8pPr marL="1371600" marR="0" lvl="7"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8pPr>
            <a:lvl9pPr marL="1828800" marR="0" lvl="8"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9pPr>
          </a:lstStyle>
          <a:p>
            <a:endParaRPr/>
          </a:p>
        </p:txBody>
      </p:sp>
      <p:sp>
        <p:nvSpPr>
          <p:cNvPr id="59" name="Shape 59"/>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rgbClr val="0070B9"/>
              </a:buClr>
              <a:buSzPct val="100000"/>
              <a:buFont typeface="Arial"/>
              <a:buNone/>
              <a:defRPr sz="3200" b="0" i="0" u="none" strike="noStrike" cap="none">
                <a:solidFill>
                  <a:srgbClr val="0070B9"/>
                </a:solidFill>
                <a:latin typeface="Calibri"/>
                <a:ea typeface="Calibri"/>
                <a:cs typeface="Calibri"/>
                <a:sym typeface="Calibri"/>
              </a:defRPr>
            </a:lvl1pPr>
            <a:lvl2pPr marL="457200" marR="0" lvl="1" indent="0" algn="l" rtl="0">
              <a:lnSpc>
                <a:spcPct val="100000"/>
              </a:lnSpc>
              <a:spcBef>
                <a:spcPts val="560"/>
              </a:spcBef>
              <a:spcAft>
                <a:spcPts val="0"/>
              </a:spcAft>
              <a:buClr>
                <a:srgbClr val="7F7F7F"/>
              </a:buClr>
              <a:buSzPct val="100000"/>
              <a:buFont typeface="Arial"/>
              <a:buNone/>
              <a:defRPr sz="2800" b="0" i="0" u="none" strike="noStrike" cap="none">
                <a:solidFill>
                  <a:srgbClr val="7F7F7F"/>
                </a:solidFill>
                <a:latin typeface="Calibri"/>
                <a:ea typeface="Calibri"/>
                <a:cs typeface="Calibri"/>
                <a:sym typeface="Calibri"/>
              </a:defRPr>
            </a:lvl2pPr>
            <a:lvl3pPr marL="914400" marR="0" lvl="2" indent="0" algn="l" rtl="0">
              <a:lnSpc>
                <a:spcPct val="100000"/>
              </a:lnSpc>
              <a:spcBef>
                <a:spcPts val="480"/>
              </a:spcBef>
              <a:spcAft>
                <a:spcPts val="0"/>
              </a:spcAft>
              <a:buClr>
                <a:srgbClr val="7F7F7F"/>
              </a:buClr>
              <a:buSzPct val="100000"/>
              <a:buFont typeface="Arial"/>
              <a:buNone/>
              <a:defRPr sz="2400" b="0" i="0" u="none" strike="noStrike" cap="none">
                <a:solidFill>
                  <a:srgbClr val="7F7F7F"/>
                </a:solidFill>
                <a:latin typeface="Calibri"/>
                <a:ea typeface="Calibri"/>
                <a:cs typeface="Calibri"/>
                <a:sym typeface="Calibri"/>
              </a:defRPr>
            </a:lvl3pPr>
            <a:lvl4pPr marL="1371600" marR="0" lvl="3" indent="0" algn="l" rtl="0">
              <a:lnSpc>
                <a:spcPct val="100000"/>
              </a:lnSpc>
              <a:spcBef>
                <a:spcPts val="400"/>
              </a:spcBef>
              <a:spcAft>
                <a:spcPts val="0"/>
              </a:spcAft>
              <a:buClr>
                <a:srgbClr val="7F7F7F"/>
              </a:buClr>
              <a:buSzPct val="100000"/>
              <a:buFont typeface="Arial"/>
              <a:buNone/>
              <a:defRPr sz="2000" b="0" i="0" u="none" strike="noStrike" cap="none">
                <a:solidFill>
                  <a:srgbClr val="7F7F7F"/>
                </a:solidFill>
                <a:latin typeface="Calibri"/>
                <a:ea typeface="Calibri"/>
                <a:cs typeface="Calibri"/>
                <a:sym typeface="Calibri"/>
              </a:defRPr>
            </a:lvl4pPr>
            <a:lvl5pPr marL="1828800" marR="0" lvl="4" indent="0" algn="l" rtl="0">
              <a:lnSpc>
                <a:spcPct val="100000"/>
              </a:lnSpc>
              <a:spcBef>
                <a:spcPts val="400"/>
              </a:spcBef>
              <a:spcAft>
                <a:spcPts val="0"/>
              </a:spcAft>
              <a:buClr>
                <a:srgbClr val="7F7F7F"/>
              </a:buClr>
              <a:buSzPct val="100000"/>
              <a:buFont typeface="Arial"/>
              <a:buNone/>
              <a:defRPr sz="2000" b="0" i="0" u="none" strike="noStrike" cap="none">
                <a:solidFill>
                  <a:srgbClr val="7F7F7F"/>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rgbClr val="0070B9"/>
              </a:buClr>
              <a:buSzPct val="100000"/>
              <a:buFont typeface="Arial"/>
              <a:buNone/>
              <a:defRPr sz="1400" b="0" i="0" u="none" strike="noStrike" cap="none">
                <a:solidFill>
                  <a:srgbClr val="0070B9"/>
                </a:solidFill>
                <a:latin typeface="Calibri"/>
                <a:ea typeface="Calibri"/>
                <a:cs typeface="Calibri"/>
                <a:sym typeface="Calibri"/>
              </a:defRPr>
            </a:lvl1pPr>
            <a:lvl2pPr marL="457200" marR="0" lvl="1" indent="0" algn="l" rtl="0">
              <a:lnSpc>
                <a:spcPct val="100000"/>
              </a:lnSpc>
              <a:spcBef>
                <a:spcPts val="240"/>
              </a:spcBef>
              <a:spcAft>
                <a:spcPts val="0"/>
              </a:spcAft>
              <a:buClr>
                <a:srgbClr val="7F7F7F"/>
              </a:buClr>
              <a:buSzPct val="100000"/>
              <a:buFont typeface="Arial"/>
              <a:buNone/>
              <a:defRPr sz="1200" b="0" i="0" u="none" strike="noStrike" cap="none">
                <a:solidFill>
                  <a:srgbClr val="7F7F7F"/>
                </a:solidFill>
                <a:latin typeface="Calibri"/>
                <a:ea typeface="Calibri"/>
                <a:cs typeface="Calibri"/>
                <a:sym typeface="Calibri"/>
              </a:defRPr>
            </a:lvl2pPr>
            <a:lvl3pPr marL="914400" marR="0" lvl="2" indent="0" algn="l" rtl="0">
              <a:lnSpc>
                <a:spcPct val="100000"/>
              </a:lnSpc>
              <a:spcBef>
                <a:spcPts val="200"/>
              </a:spcBef>
              <a:spcAft>
                <a:spcPts val="0"/>
              </a:spcAft>
              <a:buClr>
                <a:srgbClr val="7F7F7F"/>
              </a:buClr>
              <a:buSzPct val="100000"/>
              <a:buFont typeface="Arial"/>
              <a:buNone/>
              <a:defRPr sz="1000" b="0" i="0" u="none" strike="noStrike" cap="none">
                <a:solidFill>
                  <a:srgbClr val="7F7F7F"/>
                </a:solidFill>
                <a:latin typeface="Calibri"/>
                <a:ea typeface="Calibri"/>
                <a:cs typeface="Calibri"/>
                <a:sym typeface="Calibri"/>
              </a:defRPr>
            </a:lvl3pPr>
            <a:lvl4pPr marL="1371600" marR="0" lvl="3" indent="0" algn="l" rtl="0">
              <a:lnSpc>
                <a:spcPct val="100000"/>
              </a:lnSpc>
              <a:spcBef>
                <a:spcPts val="180"/>
              </a:spcBef>
              <a:spcAft>
                <a:spcPts val="0"/>
              </a:spcAft>
              <a:buClr>
                <a:srgbClr val="7F7F7F"/>
              </a:buClr>
              <a:buSzPct val="100000"/>
              <a:buFont typeface="Arial"/>
              <a:buNone/>
              <a:defRPr sz="900" b="0" i="0" u="none" strike="noStrike" cap="none">
                <a:solidFill>
                  <a:srgbClr val="7F7F7F"/>
                </a:solidFill>
                <a:latin typeface="Calibri"/>
                <a:ea typeface="Calibri"/>
                <a:cs typeface="Calibri"/>
                <a:sym typeface="Calibri"/>
              </a:defRPr>
            </a:lvl4pPr>
            <a:lvl5pPr marL="1828800" marR="0" lvl="4" indent="0" algn="l" rtl="0">
              <a:lnSpc>
                <a:spcPct val="100000"/>
              </a:lnSpc>
              <a:spcBef>
                <a:spcPts val="180"/>
              </a:spcBef>
              <a:spcAft>
                <a:spcPts val="0"/>
              </a:spcAft>
              <a:buClr>
                <a:srgbClr val="7F7F7F"/>
              </a:buClr>
              <a:buSzPct val="100000"/>
              <a:buFont typeface="Arial"/>
              <a:buNone/>
              <a:defRPr sz="900" b="0" i="0" u="none" strike="noStrike" cap="none">
                <a:solidFill>
                  <a:srgbClr val="7F7F7F"/>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611187"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98989"/>
              </a:buClr>
              <a:buSzPct val="175000"/>
              <a:buFont typeface="Calibri"/>
              <a:buNone/>
              <a:defRPr sz="8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434137" y="6356350"/>
            <a:ext cx="2133600" cy="365125"/>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rgbClr val="898989"/>
              </a:buClr>
              <a:buSzPct val="100000"/>
              <a:buFont typeface="Calibri"/>
              <a:buNone/>
            </a:pPr>
            <a:fld id="{00000000-1234-1234-1234-123412341234}" type="slidenum">
              <a:rPr lang="en-US" sz="800" b="0" i="0" u="none" strike="noStrike" cap="none">
                <a:solidFill>
                  <a:srgbClr val="898989"/>
                </a:solidFill>
                <a:latin typeface="Calibri"/>
                <a:ea typeface="Calibri"/>
                <a:cs typeface="Calibri"/>
                <a:sym typeface="Calibri"/>
              </a:rPr>
              <a:t>‹N°›</a:t>
            </a:fld>
            <a:endParaRPr lang="en-US" sz="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Inhalt mit Beschriftun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70B9"/>
              </a:buClr>
              <a:buSzPct val="70000"/>
              <a:buFont typeface="Calibri"/>
              <a:buNone/>
              <a:defRPr sz="2000" b="1" i="0" u="none" strike="noStrike" cap="none">
                <a:solidFill>
                  <a:srgbClr val="0070B9"/>
                </a:solidFill>
                <a:latin typeface="Calibri"/>
                <a:ea typeface="Calibri"/>
                <a:cs typeface="Calibri"/>
                <a:sym typeface="Calibri"/>
              </a:defRPr>
            </a:lvl1pPr>
            <a:lvl2pPr marL="0" marR="0" lvl="1"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2pPr>
            <a:lvl3pPr marL="0" marR="0" lvl="2"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3pPr>
            <a:lvl4pPr marL="0" marR="0" lvl="3"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4pPr>
            <a:lvl5pPr marL="0" marR="0" lvl="4"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5pPr>
            <a:lvl6pPr marL="457200" marR="0" lvl="5"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6pPr>
            <a:lvl7pPr marL="914400" marR="0" lvl="6"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7pPr>
            <a:lvl8pPr marL="1371600" marR="0" lvl="7"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8pPr>
            <a:lvl9pPr marL="1828800" marR="0" lvl="8"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rgbClr val="0070B9"/>
              </a:buClr>
              <a:buSzPct val="100000"/>
              <a:buFont typeface="Arial"/>
              <a:buChar char="•"/>
              <a:defRPr sz="3200" b="0" i="0" u="none" strike="noStrike" cap="none">
                <a:solidFill>
                  <a:srgbClr val="0070B9"/>
                </a:solidFill>
                <a:latin typeface="Calibri"/>
                <a:ea typeface="Calibri"/>
                <a:cs typeface="Calibri"/>
                <a:sym typeface="Calibri"/>
              </a:defRPr>
            </a:lvl1pPr>
            <a:lvl2pPr marL="742950" marR="0" lvl="1" indent="6985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Calibri"/>
                <a:ea typeface="Calibri"/>
                <a:cs typeface="Calibri"/>
                <a:sym typeface="Calibri"/>
              </a:defRPr>
            </a:lvl3pPr>
            <a:lvl4pPr marL="1600200" marR="0" lvl="3" indent="25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4pPr>
            <a:lvl5pPr marL="2057400" marR="0" lvl="4" indent="25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rgbClr val="0070B9"/>
              </a:buClr>
              <a:buSzPct val="100000"/>
              <a:buFont typeface="Arial"/>
              <a:buNone/>
              <a:defRPr sz="1400" b="0" i="0" u="none" strike="noStrike" cap="none">
                <a:solidFill>
                  <a:srgbClr val="0070B9"/>
                </a:solidFill>
                <a:latin typeface="Calibri"/>
                <a:ea typeface="Calibri"/>
                <a:cs typeface="Calibri"/>
                <a:sym typeface="Calibri"/>
              </a:defRPr>
            </a:lvl1pPr>
            <a:lvl2pPr marL="457200" marR="0" lvl="1" indent="0" algn="l" rtl="0">
              <a:lnSpc>
                <a:spcPct val="100000"/>
              </a:lnSpc>
              <a:spcBef>
                <a:spcPts val="240"/>
              </a:spcBef>
              <a:spcAft>
                <a:spcPts val="0"/>
              </a:spcAft>
              <a:buClr>
                <a:srgbClr val="7F7F7F"/>
              </a:buClr>
              <a:buSzPct val="100000"/>
              <a:buFont typeface="Arial"/>
              <a:buNone/>
              <a:defRPr sz="1200" b="0" i="0" u="none" strike="noStrike" cap="none">
                <a:solidFill>
                  <a:srgbClr val="7F7F7F"/>
                </a:solidFill>
                <a:latin typeface="Calibri"/>
                <a:ea typeface="Calibri"/>
                <a:cs typeface="Calibri"/>
                <a:sym typeface="Calibri"/>
              </a:defRPr>
            </a:lvl2pPr>
            <a:lvl3pPr marL="914400" marR="0" lvl="2" indent="0" algn="l" rtl="0">
              <a:lnSpc>
                <a:spcPct val="100000"/>
              </a:lnSpc>
              <a:spcBef>
                <a:spcPts val="200"/>
              </a:spcBef>
              <a:spcAft>
                <a:spcPts val="0"/>
              </a:spcAft>
              <a:buClr>
                <a:srgbClr val="7F7F7F"/>
              </a:buClr>
              <a:buSzPct val="100000"/>
              <a:buFont typeface="Arial"/>
              <a:buNone/>
              <a:defRPr sz="1000" b="0" i="0" u="none" strike="noStrike" cap="none">
                <a:solidFill>
                  <a:srgbClr val="7F7F7F"/>
                </a:solidFill>
                <a:latin typeface="Calibri"/>
                <a:ea typeface="Calibri"/>
                <a:cs typeface="Calibri"/>
                <a:sym typeface="Calibri"/>
              </a:defRPr>
            </a:lvl3pPr>
            <a:lvl4pPr marL="1371600" marR="0" lvl="3" indent="0" algn="l" rtl="0">
              <a:lnSpc>
                <a:spcPct val="100000"/>
              </a:lnSpc>
              <a:spcBef>
                <a:spcPts val="180"/>
              </a:spcBef>
              <a:spcAft>
                <a:spcPts val="0"/>
              </a:spcAft>
              <a:buClr>
                <a:srgbClr val="7F7F7F"/>
              </a:buClr>
              <a:buSzPct val="100000"/>
              <a:buFont typeface="Arial"/>
              <a:buNone/>
              <a:defRPr sz="900" b="0" i="0" u="none" strike="noStrike" cap="none">
                <a:solidFill>
                  <a:srgbClr val="7F7F7F"/>
                </a:solidFill>
                <a:latin typeface="Calibri"/>
                <a:ea typeface="Calibri"/>
                <a:cs typeface="Calibri"/>
                <a:sym typeface="Calibri"/>
              </a:defRPr>
            </a:lvl4pPr>
            <a:lvl5pPr marL="1828800" marR="0" lvl="4" indent="0" algn="l" rtl="0">
              <a:lnSpc>
                <a:spcPct val="100000"/>
              </a:lnSpc>
              <a:spcBef>
                <a:spcPts val="180"/>
              </a:spcBef>
              <a:spcAft>
                <a:spcPts val="0"/>
              </a:spcAft>
              <a:buClr>
                <a:srgbClr val="7F7F7F"/>
              </a:buClr>
              <a:buSzPct val="100000"/>
              <a:buFont typeface="Arial"/>
              <a:buNone/>
              <a:defRPr sz="900" b="0" i="0" u="none" strike="noStrike" cap="none">
                <a:solidFill>
                  <a:srgbClr val="7F7F7F"/>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611187"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98989"/>
              </a:buClr>
              <a:buSzPct val="175000"/>
              <a:buFont typeface="Calibri"/>
              <a:buNone/>
              <a:defRPr sz="8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434137" y="6356350"/>
            <a:ext cx="2133600" cy="365125"/>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rgbClr val="898989"/>
              </a:buClr>
              <a:buSzPct val="100000"/>
              <a:buFont typeface="Calibri"/>
              <a:buNone/>
            </a:pPr>
            <a:fld id="{00000000-1234-1234-1234-123412341234}" type="slidenum">
              <a:rPr lang="en-US" sz="800" b="0" i="0" u="none" strike="noStrike" cap="none">
                <a:solidFill>
                  <a:srgbClr val="898989"/>
                </a:solidFill>
                <a:latin typeface="Calibri"/>
                <a:ea typeface="Calibri"/>
                <a:cs typeface="Calibri"/>
                <a:sym typeface="Calibri"/>
              </a:rPr>
              <a:t>‹N°›</a:t>
            </a:fld>
            <a:endParaRPr lang="en-US" sz="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28650" y="274637"/>
            <a:ext cx="67183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1pPr>
            <a:lvl2pPr marL="0" marR="0" lvl="1"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2pPr>
            <a:lvl3pPr marL="0" marR="0" lvl="2"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3pPr>
            <a:lvl4pPr marL="0" marR="0" lvl="3"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4pPr>
            <a:lvl5pPr marL="0" marR="0" lvl="4"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5pPr>
            <a:lvl6pPr marL="457200" marR="0" lvl="5"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6pPr>
            <a:lvl7pPr marL="914400" marR="0" lvl="6"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7pPr>
            <a:lvl8pPr marL="1371600" marR="0" lvl="7"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8pPr>
            <a:lvl9pPr marL="1828800" marR="0" lvl="8"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rgbClr val="0070B9"/>
              </a:buClr>
              <a:buSzPct val="100000"/>
              <a:buFont typeface="Arial"/>
              <a:buNone/>
              <a:defRPr sz="2400" b="1" i="0" u="none" strike="noStrike" cap="none">
                <a:solidFill>
                  <a:srgbClr val="0070B9"/>
                </a:solidFill>
                <a:latin typeface="Calibri"/>
                <a:ea typeface="Calibri"/>
                <a:cs typeface="Calibri"/>
                <a:sym typeface="Calibri"/>
              </a:defRPr>
            </a:lvl1pPr>
            <a:lvl2pPr marL="457200" marR="0" lvl="1" indent="0" algn="l" rtl="0">
              <a:lnSpc>
                <a:spcPct val="100000"/>
              </a:lnSpc>
              <a:spcBef>
                <a:spcPts val="400"/>
              </a:spcBef>
              <a:spcAft>
                <a:spcPts val="0"/>
              </a:spcAft>
              <a:buClr>
                <a:srgbClr val="7F7F7F"/>
              </a:buClr>
              <a:buSzPct val="100000"/>
              <a:buFont typeface="Arial"/>
              <a:buNone/>
              <a:defRPr sz="2000" b="1" i="0" u="none" strike="noStrike" cap="none">
                <a:solidFill>
                  <a:srgbClr val="7F7F7F"/>
                </a:solidFill>
                <a:latin typeface="Calibri"/>
                <a:ea typeface="Calibri"/>
                <a:cs typeface="Calibri"/>
                <a:sym typeface="Calibri"/>
              </a:defRPr>
            </a:lvl2pPr>
            <a:lvl3pPr marL="914400" marR="0" lvl="2" indent="0" algn="l" rtl="0">
              <a:lnSpc>
                <a:spcPct val="100000"/>
              </a:lnSpc>
              <a:spcBef>
                <a:spcPts val="360"/>
              </a:spcBef>
              <a:spcAft>
                <a:spcPts val="0"/>
              </a:spcAft>
              <a:buClr>
                <a:srgbClr val="7F7F7F"/>
              </a:buClr>
              <a:buSzPct val="100000"/>
              <a:buFont typeface="Arial"/>
              <a:buNone/>
              <a:defRPr sz="1800" b="1" i="0" u="none" strike="noStrike" cap="none">
                <a:solidFill>
                  <a:srgbClr val="7F7F7F"/>
                </a:solidFill>
                <a:latin typeface="Calibri"/>
                <a:ea typeface="Calibri"/>
                <a:cs typeface="Calibri"/>
                <a:sym typeface="Calibri"/>
              </a:defRPr>
            </a:lvl3pPr>
            <a:lvl4pPr marL="1371600" marR="0" lvl="3" indent="0" algn="l" rtl="0">
              <a:lnSpc>
                <a:spcPct val="100000"/>
              </a:lnSpc>
              <a:spcBef>
                <a:spcPts val="320"/>
              </a:spcBef>
              <a:spcAft>
                <a:spcPts val="0"/>
              </a:spcAft>
              <a:buClr>
                <a:srgbClr val="7F7F7F"/>
              </a:buClr>
              <a:buSzPct val="100000"/>
              <a:buFont typeface="Arial"/>
              <a:buNone/>
              <a:defRPr sz="1600" b="1" i="0" u="none" strike="noStrike" cap="none">
                <a:solidFill>
                  <a:srgbClr val="7F7F7F"/>
                </a:solidFill>
                <a:latin typeface="Calibri"/>
                <a:ea typeface="Calibri"/>
                <a:cs typeface="Calibri"/>
                <a:sym typeface="Calibri"/>
              </a:defRPr>
            </a:lvl4pPr>
            <a:lvl5pPr marL="1828800" marR="0" lvl="4" indent="0" algn="l" rtl="0">
              <a:lnSpc>
                <a:spcPct val="100000"/>
              </a:lnSpc>
              <a:spcBef>
                <a:spcPts val="320"/>
              </a:spcBef>
              <a:spcAft>
                <a:spcPts val="0"/>
              </a:spcAft>
              <a:buClr>
                <a:srgbClr val="7F7F7F"/>
              </a:buClr>
              <a:buSzPct val="100000"/>
              <a:buFont typeface="Arial"/>
              <a:buNone/>
              <a:defRPr sz="1600" b="1" i="0" u="none" strike="noStrike" cap="none">
                <a:solidFill>
                  <a:srgbClr val="7F7F7F"/>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rgbClr val="0070B9"/>
              </a:buClr>
              <a:buSzPct val="100000"/>
              <a:buFont typeface="Arial"/>
              <a:buChar char="•"/>
              <a:defRPr sz="2400" b="0" i="0" u="none" strike="noStrike" cap="none">
                <a:solidFill>
                  <a:srgbClr val="0070B9"/>
                </a:solidFill>
                <a:latin typeface="Calibri"/>
                <a:ea typeface="Calibri"/>
                <a:cs typeface="Calibri"/>
                <a:sym typeface="Calibri"/>
              </a:defRPr>
            </a:lvl1pPr>
            <a:lvl2pPr marL="742950" marR="0" lvl="1" indent="-3175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2pPr>
            <a:lvl3pPr marL="1143000" marR="0" lvl="2" indent="0" algn="l" rtl="0">
              <a:lnSpc>
                <a:spcPct val="100000"/>
              </a:lnSpc>
              <a:spcBef>
                <a:spcPts val="360"/>
              </a:spcBef>
              <a:spcAft>
                <a:spcPts val="0"/>
              </a:spcAft>
              <a:buClr>
                <a:srgbClr val="7F7F7F"/>
              </a:buClr>
              <a:buSzPct val="100000"/>
              <a:buFont typeface="Arial"/>
              <a:buChar char="•"/>
              <a:defRPr sz="1800" b="0" i="0" u="none" strike="noStrike" cap="none">
                <a:solidFill>
                  <a:srgbClr val="7F7F7F"/>
                </a:solidFill>
                <a:latin typeface="Calibri"/>
                <a:ea typeface="Calibri"/>
                <a:cs typeface="Calibri"/>
                <a:sym typeface="Calibri"/>
              </a:defRPr>
            </a:lvl3pPr>
            <a:lvl4pPr marL="1600200" marR="0" lvl="3" indent="-25400" algn="l" rtl="0">
              <a:lnSpc>
                <a:spcPct val="100000"/>
              </a:lnSpc>
              <a:spcBef>
                <a:spcPts val="320"/>
              </a:spcBef>
              <a:spcAft>
                <a:spcPts val="0"/>
              </a:spcAft>
              <a:buClr>
                <a:srgbClr val="7F7F7F"/>
              </a:buClr>
              <a:buSzPct val="100000"/>
              <a:buFont typeface="Arial"/>
              <a:buChar char="–"/>
              <a:defRPr sz="1600" b="0" i="0" u="none" strike="noStrike" cap="none">
                <a:solidFill>
                  <a:srgbClr val="7F7F7F"/>
                </a:solidFill>
                <a:latin typeface="Calibri"/>
                <a:ea typeface="Calibri"/>
                <a:cs typeface="Calibri"/>
                <a:sym typeface="Calibri"/>
              </a:defRPr>
            </a:lvl4pPr>
            <a:lvl5pPr marL="2057400" marR="0" lvl="4" indent="-25400" algn="l" rtl="0">
              <a:lnSpc>
                <a:spcPct val="100000"/>
              </a:lnSpc>
              <a:spcBef>
                <a:spcPts val="320"/>
              </a:spcBef>
              <a:spcAft>
                <a:spcPts val="0"/>
              </a:spcAft>
              <a:buClr>
                <a:srgbClr val="7F7F7F"/>
              </a:buClr>
              <a:buSzPct val="100000"/>
              <a:buFont typeface="Arial"/>
              <a:buChar char="»"/>
              <a:defRPr sz="1600" b="0" i="0" u="none" strike="noStrike" cap="none">
                <a:solidFill>
                  <a:srgbClr val="7F7F7F"/>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rgbClr val="0070B9"/>
              </a:buClr>
              <a:buSzPct val="100000"/>
              <a:buFont typeface="Arial"/>
              <a:buNone/>
              <a:defRPr sz="2400" b="1" i="0" u="none" strike="noStrike" cap="none">
                <a:solidFill>
                  <a:srgbClr val="0070B9"/>
                </a:solidFill>
                <a:latin typeface="Calibri"/>
                <a:ea typeface="Calibri"/>
                <a:cs typeface="Calibri"/>
                <a:sym typeface="Calibri"/>
              </a:defRPr>
            </a:lvl1pPr>
            <a:lvl2pPr marL="457200" marR="0" lvl="1" indent="0" algn="l" rtl="0">
              <a:lnSpc>
                <a:spcPct val="100000"/>
              </a:lnSpc>
              <a:spcBef>
                <a:spcPts val="400"/>
              </a:spcBef>
              <a:spcAft>
                <a:spcPts val="0"/>
              </a:spcAft>
              <a:buClr>
                <a:srgbClr val="7F7F7F"/>
              </a:buClr>
              <a:buSzPct val="100000"/>
              <a:buFont typeface="Arial"/>
              <a:buNone/>
              <a:defRPr sz="2000" b="1" i="0" u="none" strike="noStrike" cap="none">
                <a:solidFill>
                  <a:srgbClr val="7F7F7F"/>
                </a:solidFill>
                <a:latin typeface="Calibri"/>
                <a:ea typeface="Calibri"/>
                <a:cs typeface="Calibri"/>
                <a:sym typeface="Calibri"/>
              </a:defRPr>
            </a:lvl2pPr>
            <a:lvl3pPr marL="914400" marR="0" lvl="2" indent="0" algn="l" rtl="0">
              <a:lnSpc>
                <a:spcPct val="100000"/>
              </a:lnSpc>
              <a:spcBef>
                <a:spcPts val="360"/>
              </a:spcBef>
              <a:spcAft>
                <a:spcPts val="0"/>
              </a:spcAft>
              <a:buClr>
                <a:srgbClr val="7F7F7F"/>
              </a:buClr>
              <a:buSzPct val="100000"/>
              <a:buFont typeface="Arial"/>
              <a:buNone/>
              <a:defRPr sz="1800" b="1" i="0" u="none" strike="noStrike" cap="none">
                <a:solidFill>
                  <a:srgbClr val="7F7F7F"/>
                </a:solidFill>
                <a:latin typeface="Calibri"/>
                <a:ea typeface="Calibri"/>
                <a:cs typeface="Calibri"/>
                <a:sym typeface="Calibri"/>
              </a:defRPr>
            </a:lvl3pPr>
            <a:lvl4pPr marL="1371600" marR="0" lvl="3" indent="0" algn="l" rtl="0">
              <a:lnSpc>
                <a:spcPct val="100000"/>
              </a:lnSpc>
              <a:spcBef>
                <a:spcPts val="320"/>
              </a:spcBef>
              <a:spcAft>
                <a:spcPts val="0"/>
              </a:spcAft>
              <a:buClr>
                <a:srgbClr val="7F7F7F"/>
              </a:buClr>
              <a:buSzPct val="100000"/>
              <a:buFont typeface="Arial"/>
              <a:buNone/>
              <a:defRPr sz="1600" b="1" i="0" u="none" strike="noStrike" cap="none">
                <a:solidFill>
                  <a:srgbClr val="7F7F7F"/>
                </a:solidFill>
                <a:latin typeface="Calibri"/>
                <a:ea typeface="Calibri"/>
                <a:cs typeface="Calibri"/>
                <a:sym typeface="Calibri"/>
              </a:defRPr>
            </a:lvl4pPr>
            <a:lvl5pPr marL="1828800" marR="0" lvl="4" indent="0" algn="l" rtl="0">
              <a:lnSpc>
                <a:spcPct val="100000"/>
              </a:lnSpc>
              <a:spcBef>
                <a:spcPts val="320"/>
              </a:spcBef>
              <a:spcAft>
                <a:spcPts val="0"/>
              </a:spcAft>
              <a:buClr>
                <a:srgbClr val="7F7F7F"/>
              </a:buClr>
              <a:buSzPct val="100000"/>
              <a:buFont typeface="Arial"/>
              <a:buNone/>
              <a:defRPr sz="1600" b="1" i="0" u="none" strike="noStrike" cap="none">
                <a:solidFill>
                  <a:srgbClr val="7F7F7F"/>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rgbClr val="0070B9"/>
              </a:buClr>
              <a:buSzPct val="100000"/>
              <a:buFont typeface="Arial"/>
              <a:buChar char="•"/>
              <a:defRPr sz="2400" b="0" i="0" u="none" strike="noStrike" cap="none">
                <a:solidFill>
                  <a:srgbClr val="0070B9"/>
                </a:solidFill>
                <a:latin typeface="Calibri"/>
                <a:ea typeface="Calibri"/>
                <a:cs typeface="Calibri"/>
                <a:sym typeface="Calibri"/>
              </a:defRPr>
            </a:lvl1pPr>
            <a:lvl2pPr marL="742950" marR="0" lvl="1" indent="-3175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2pPr>
            <a:lvl3pPr marL="1143000" marR="0" lvl="2" indent="0" algn="l" rtl="0">
              <a:lnSpc>
                <a:spcPct val="100000"/>
              </a:lnSpc>
              <a:spcBef>
                <a:spcPts val="360"/>
              </a:spcBef>
              <a:spcAft>
                <a:spcPts val="0"/>
              </a:spcAft>
              <a:buClr>
                <a:srgbClr val="7F7F7F"/>
              </a:buClr>
              <a:buSzPct val="100000"/>
              <a:buFont typeface="Arial"/>
              <a:buChar char="•"/>
              <a:defRPr sz="1800" b="0" i="0" u="none" strike="noStrike" cap="none">
                <a:solidFill>
                  <a:srgbClr val="7F7F7F"/>
                </a:solidFill>
                <a:latin typeface="Calibri"/>
                <a:ea typeface="Calibri"/>
                <a:cs typeface="Calibri"/>
                <a:sym typeface="Calibri"/>
              </a:defRPr>
            </a:lvl3pPr>
            <a:lvl4pPr marL="1600200" marR="0" lvl="3" indent="-25400" algn="l" rtl="0">
              <a:lnSpc>
                <a:spcPct val="100000"/>
              </a:lnSpc>
              <a:spcBef>
                <a:spcPts val="320"/>
              </a:spcBef>
              <a:spcAft>
                <a:spcPts val="0"/>
              </a:spcAft>
              <a:buClr>
                <a:srgbClr val="7F7F7F"/>
              </a:buClr>
              <a:buSzPct val="100000"/>
              <a:buFont typeface="Arial"/>
              <a:buChar char="–"/>
              <a:defRPr sz="1600" b="0" i="0" u="none" strike="noStrike" cap="none">
                <a:solidFill>
                  <a:srgbClr val="7F7F7F"/>
                </a:solidFill>
                <a:latin typeface="Calibri"/>
                <a:ea typeface="Calibri"/>
                <a:cs typeface="Calibri"/>
                <a:sym typeface="Calibri"/>
              </a:defRPr>
            </a:lvl4pPr>
            <a:lvl5pPr marL="2057400" marR="0" lvl="4" indent="-25400" algn="l" rtl="0">
              <a:lnSpc>
                <a:spcPct val="100000"/>
              </a:lnSpc>
              <a:spcBef>
                <a:spcPts val="320"/>
              </a:spcBef>
              <a:spcAft>
                <a:spcPts val="0"/>
              </a:spcAft>
              <a:buClr>
                <a:srgbClr val="7F7F7F"/>
              </a:buClr>
              <a:buSzPct val="100000"/>
              <a:buFont typeface="Arial"/>
              <a:buChar char="»"/>
              <a:defRPr sz="1600" b="0" i="0" u="none" strike="noStrike" cap="none">
                <a:solidFill>
                  <a:srgbClr val="7F7F7F"/>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611187"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98989"/>
              </a:buClr>
              <a:buSzPct val="175000"/>
              <a:buFont typeface="Calibri"/>
              <a:buNone/>
              <a:defRPr sz="8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434137" y="6356350"/>
            <a:ext cx="2133600" cy="365125"/>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rgbClr val="898989"/>
              </a:buClr>
              <a:buSzPct val="100000"/>
              <a:buFont typeface="Calibri"/>
              <a:buNone/>
            </a:pPr>
            <a:fld id="{00000000-1234-1234-1234-123412341234}" type="slidenum">
              <a:rPr lang="en-US" sz="800" b="0" i="0" u="none" strike="noStrike" cap="none">
                <a:solidFill>
                  <a:srgbClr val="898989"/>
                </a:solidFill>
                <a:latin typeface="Calibri"/>
                <a:ea typeface="Calibri"/>
                <a:cs typeface="Calibri"/>
                <a:sym typeface="Calibri"/>
              </a:rPr>
              <a:t>‹N°›</a:t>
            </a:fld>
            <a:endParaRPr lang="en-US" sz="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70B9"/>
              </a:buClr>
              <a:buSzPct val="35000"/>
              <a:buFont typeface="Calibri"/>
              <a:buNone/>
              <a:defRPr sz="4000" b="1" i="0" u="none" strike="noStrike" cap="none">
                <a:solidFill>
                  <a:srgbClr val="0070B9"/>
                </a:solidFill>
                <a:latin typeface="Calibri"/>
                <a:ea typeface="Calibri"/>
                <a:cs typeface="Calibri"/>
                <a:sym typeface="Calibri"/>
              </a:defRPr>
            </a:lvl1pPr>
            <a:lvl2pPr marL="0" marR="0" lvl="1"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2pPr>
            <a:lvl3pPr marL="0" marR="0" lvl="2"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3pPr>
            <a:lvl4pPr marL="0" marR="0" lvl="3"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4pPr>
            <a:lvl5pPr marL="0" marR="0" lvl="4"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5pPr>
            <a:lvl6pPr marL="457200" marR="0" lvl="5"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6pPr>
            <a:lvl7pPr marL="914400" marR="0" lvl="6"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7pPr>
            <a:lvl8pPr marL="1371600" marR="0" lvl="7"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8pPr>
            <a:lvl9pPr marL="1828800" marR="0" lvl="8"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9pPr>
          </a:lstStyle>
          <a:p>
            <a:endParaRPr/>
          </a:p>
        </p:txBody>
      </p:sp>
      <p:sp>
        <p:nvSpPr>
          <p:cNvPr id="82" name="Shape 82"/>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SzPct val="100000"/>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SzPct val="100000"/>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SzPct val="100000"/>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SzPct val="100000"/>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SzPct val="100000"/>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SzPct val="100000"/>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SzPct val="100000"/>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SzPct val="100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611187"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98989"/>
              </a:buClr>
              <a:buSzPct val="175000"/>
              <a:buFont typeface="Calibri"/>
              <a:buNone/>
              <a:defRPr sz="8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434137" y="6356350"/>
            <a:ext cx="2133600" cy="365125"/>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rgbClr val="898989"/>
              </a:buClr>
              <a:buSzPct val="100000"/>
              <a:buFont typeface="Calibri"/>
              <a:buNone/>
            </a:pPr>
            <a:fld id="{00000000-1234-1234-1234-123412341234}" type="slidenum">
              <a:rPr lang="en-US" sz="800" b="0" i="0" u="none" strike="noStrike" cap="none">
                <a:solidFill>
                  <a:srgbClr val="898989"/>
                </a:solidFill>
                <a:latin typeface="Calibri"/>
                <a:ea typeface="Calibri"/>
                <a:cs typeface="Calibri"/>
                <a:sym typeface="Calibri"/>
              </a:rPr>
              <a:t>‹N°›</a:t>
            </a:fld>
            <a:endParaRPr lang="en-US" sz="8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WECF FOND ALL 2017+_Seite_11.jpg"/>
          <p:cNvPicPr preferRelativeResize="0"/>
          <p:nvPr/>
        </p:nvPicPr>
        <p:blipFill rotWithShape="1">
          <a:blip r:embed="rId11">
            <a:alphaModFix/>
          </a:blip>
          <a:srcRect/>
          <a:stretch/>
        </p:blipFill>
        <p:spPr>
          <a:xfrm>
            <a:off x="0" y="-9525"/>
            <a:ext cx="9026941" cy="6820788"/>
          </a:xfrm>
          <a:prstGeom prst="rect">
            <a:avLst/>
          </a:prstGeom>
          <a:noFill/>
          <a:ln>
            <a:noFill/>
          </a:ln>
        </p:spPr>
      </p:pic>
      <p:sp>
        <p:nvSpPr>
          <p:cNvPr id="11" name="Shape 11"/>
          <p:cNvSpPr txBox="1">
            <a:spLocks noGrp="1"/>
          </p:cNvSpPr>
          <p:nvPr>
            <p:ph type="title"/>
          </p:nvPr>
        </p:nvSpPr>
        <p:spPr>
          <a:xfrm>
            <a:off x="628650" y="274637"/>
            <a:ext cx="6718300" cy="11430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1pPr>
            <a:lvl2pPr marL="0" marR="0" lvl="1"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2pPr>
            <a:lvl3pPr marL="0" marR="0" lvl="2"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3pPr>
            <a:lvl4pPr marL="0" marR="0" lvl="3"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4pPr>
            <a:lvl5pPr marL="0" marR="0" lvl="4"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5pPr>
            <a:lvl6pPr marL="457200" marR="0" lvl="5"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6pPr>
            <a:lvl7pPr marL="914400" marR="0" lvl="6"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7pPr>
            <a:lvl8pPr marL="1371600" marR="0" lvl="7"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8pPr>
            <a:lvl9pPr marL="1828800" marR="0" lvl="8" indent="0" algn="l" rtl="0">
              <a:spcBef>
                <a:spcPts val="0"/>
              </a:spcBef>
              <a:spcAft>
                <a:spcPts val="0"/>
              </a:spcAft>
              <a:buClr>
                <a:srgbClr val="0070B9"/>
              </a:buClr>
              <a:buSzPct val="35000"/>
              <a:buFont typeface="Calibri"/>
              <a:buNone/>
              <a:defRPr sz="4000" b="0" i="0" u="none" strike="noStrike" cap="none">
                <a:solidFill>
                  <a:srgbClr val="0070B9"/>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628650" y="1600200"/>
            <a:ext cx="7939087" cy="4525962"/>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rgbClr val="0070B9"/>
              </a:buClr>
              <a:buSzPct val="100000"/>
              <a:buFont typeface="Arial"/>
              <a:buChar char="•"/>
              <a:defRPr sz="3200" b="0" i="0" u="none" strike="noStrike" cap="none">
                <a:solidFill>
                  <a:srgbClr val="0070B9"/>
                </a:solidFill>
                <a:latin typeface="Calibri"/>
                <a:ea typeface="Calibri"/>
                <a:cs typeface="Calibri"/>
                <a:sym typeface="Calibri"/>
              </a:defRPr>
            </a:lvl1pPr>
            <a:lvl2pPr marL="742950" marR="0" lvl="1" indent="69850" algn="l" rtl="0">
              <a:lnSpc>
                <a:spcPct val="100000"/>
              </a:lnSpc>
              <a:spcBef>
                <a:spcPts val="560"/>
              </a:spcBef>
              <a:spcAft>
                <a:spcPts val="0"/>
              </a:spcAft>
              <a:buClr>
                <a:srgbClr val="7F7F7F"/>
              </a:buClr>
              <a:buSzPct val="100000"/>
              <a:buFont typeface="Arial"/>
              <a:buChar char="–"/>
              <a:defRPr sz="2800" b="0" i="0" u="none" strike="noStrike" cap="none">
                <a:solidFill>
                  <a:srgbClr val="7F7F7F"/>
                </a:solidFill>
                <a:latin typeface="Calibri"/>
                <a:ea typeface="Calibri"/>
                <a:cs typeface="Calibri"/>
                <a:sym typeface="Calibri"/>
              </a:defRPr>
            </a:lvl2pPr>
            <a:lvl3pPr marL="1143000" marR="0" lvl="2" indent="76200" algn="l" rtl="0">
              <a:lnSpc>
                <a:spcPct val="100000"/>
              </a:lnSpc>
              <a:spcBef>
                <a:spcPts val="480"/>
              </a:spcBef>
              <a:spcAft>
                <a:spcPts val="0"/>
              </a:spcAft>
              <a:buClr>
                <a:srgbClr val="7F7F7F"/>
              </a:buClr>
              <a:buSzPct val="100000"/>
              <a:buFont typeface="Arial"/>
              <a:buChar char="•"/>
              <a:defRPr sz="2400" b="0" i="0" u="none" strike="noStrike" cap="none">
                <a:solidFill>
                  <a:srgbClr val="7F7F7F"/>
                </a:solidFill>
                <a:latin typeface="Calibri"/>
                <a:ea typeface="Calibri"/>
                <a:cs typeface="Calibri"/>
                <a:sym typeface="Calibri"/>
              </a:defRPr>
            </a:lvl3pPr>
            <a:lvl4pPr marL="1600200" marR="0" lvl="3" indent="25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4pPr>
            <a:lvl5pPr marL="2057400" marR="0" lvl="4" indent="25400" algn="l" rtl="0">
              <a:lnSpc>
                <a:spcPct val="100000"/>
              </a:lnSpc>
              <a:spcBef>
                <a:spcPts val="400"/>
              </a:spcBef>
              <a:spcAft>
                <a:spcPts val="0"/>
              </a:spcAft>
              <a:buClr>
                <a:srgbClr val="7F7F7F"/>
              </a:buClr>
              <a:buSzPct val="100000"/>
              <a:buFont typeface="Arial"/>
              <a:buChar char="»"/>
              <a:defRPr sz="2000" b="0" i="0" u="none" strike="noStrike" cap="none">
                <a:solidFill>
                  <a:srgbClr val="7F7F7F"/>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611187" y="6356350"/>
            <a:ext cx="2133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98989"/>
              </a:buClr>
              <a:buSzPct val="175000"/>
              <a:buFont typeface="Calibri"/>
              <a:buNone/>
              <a:defRPr sz="8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SzPct val="77777"/>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434137" y="6356350"/>
            <a:ext cx="2133600" cy="365125"/>
          </a:xfrm>
          <a:prstGeom prst="rect">
            <a:avLst/>
          </a:prstGeom>
          <a:noFill/>
          <a:ln>
            <a:noFill/>
          </a:ln>
        </p:spPr>
        <p:txBody>
          <a:bodyPr wrap="square" lIns="91425" tIns="45700" rIns="91425" bIns="45700" anchor="ctr" anchorCtr="0">
            <a:noAutofit/>
          </a:bodyPr>
          <a:lstStyle/>
          <a:p>
            <a:pPr marL="0" marR="0" lvl="0" indent="-50800" algn="r" rtl="0">
              <a:lnSpc>
                <a:spcPct val="100000"/>
              </a:lnSpc>
              <a:spcBef>
                <a:spcPts val="0"/>
              </a:spcBef>
              <a:spcAft>
                <a:spcPts val="0"/>
              </a:spcAft>
              <a:buClr>
                <a:srgbClr val="898989"/>
              </a:buClr>
              <a:buSzPct val="100000"/>
              <a:buFont typeface="Calibri"/>
              <a:buNone/>
            </a:pPr>
            <a:fld id="{00000000-1234-1234-1234-123412341234}" type="slidenum">
              <a:rPr lang="en-US" sz="800" b="0" i="0" u="none" strike="noStrike" cap="none">
                <a:solidFill>
                  <a:srgbClr val="898989"/>
                </a:solidFill>
                <a:latin typeface="Calibri"/>
                <a:ea typeface="Calibri"/>
                <a:cs typeface="Calibri"/>
                <a:sym typeface="Calibri"/>
              </a:rPr>
              <a:t>‹N°›</a:t>
            </a:fld>
            <a:endParaRPr lang="en-US" sz="800" b="0" i="0" u="none" strike="noStrike" cap="none">
              <a:solidFill>
                <a:srgbClr val="898989"/>
              </a:solidFill>
              <a:latin typeface="Calibri"/>
              <a:ea typeface="Calibri"/>
              <a:cs typeface="Calibri"/>
              <a:sym typeface="Calibri"/>
            </a:endParaRPr>
          </a:p>
        </p:txBody>
      </p:sp>
      <p:pic>
        <p:nvPicPr>
          <p:cNvPr id="16" name="Shape 16" descr="LOGO WECF 2106.jpg"/>
          <p:cNvPicPr preferRelativeResize="0"/>
          <p:nvPr/>
        </p:nvPicPr>
        <p:blipFill rotWithShape="1">
          <a:blip r:embed="rId12">
            <a:alphaModFix/>
          </a:blip>
          <a:srcRect/>
          <a:stretch/>
        </p:blipFill>
        <p:spPr>
          <a:xfrm>
            <a:off x="7827962" y="274637"/>
            <a:ext cx="878987" cy="11368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660101-1475-468A-AA67-D53FD982EBD3}"/>
              </a:ext>
            </a:extLst>
          </p:cNvPr>
          <p:cNvSpPr>
            <a:spLocks noChangeArrowheads="1"/>
          </p:cNvSpPr>
          <p:nvPr/>
        </p:nvSpPr>
        <p:spPr bwMode="auto">
          <a:xfrm>
            <a:off x="4054711" y="1224384"/>
            <a:ext cx="4478102" cy="5131966"/>
          </a:xfrm>
          <a:prstGeom prst="rect">
            <a:avLst/>
          </a:prstGeom>
          <a:noFill/>
          <a:ln w="9525">
            <a:noFill/>
            <a:miter lim="800000"/>
            <a:headEnd/>
            <a:tailEnd/>
          </a:ln>
          <a:effectLst/>
        </p:spPr>
        <p:txBody>
          <a:bodyPr anchor="ct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defRPr>
            </a:lvl9pPr>
          </a:lstStyle>
          <a:p>
            <a:pPr algn="r" defTabSz="457200" fontAlgn="base">
              <a:lnSpc>
                <a:spcPct val="90000"/>
              </a:lnSpc>
              <a:spcBef>
                <a:spcPct val="0"/>
              </a:spcBef>
              <a:spcAft>
                <a:spcPct val="0"/>
              </a:spcAft>
              <a:buClr>
                <a:srgbClr val="000000"/>
              </a:buClr>
              <a:buSzPct val="100000"/>
              <a:buNone/>
              <a:defRPr/>
            </a:pPr>
            <a:r>
              <a:rPr lang="de-DE" sz="2800" b="1" kern="1200" dirty="0" err="1">
                <a:solidFill>
                  <a:srgbClr val="FF9900"/>
                </a:solidFill>
              </a:rPr>
              <a:t>Unlocking</a:t>
            </a:r>
            <a:r>
              <a:rPr lang="de-DE" sz="2800" b="1" kern="1200" dirty="0">
                <a:solidFill>
                  <a:srgbClr val="FF9900"/>
                </a:solidFill>
              </a:rPr>
              <a:t> and </a:t>
            </a:r>
            <a:r>
              <a:rPr lang="de-DE" sz="2800" b="1" kern="1200" dirty="0" err="1">
                <a:solidFill>
                  <a:srgbClr val="FF9900"/>
                </a:solidFill>
              </a:rPr>
              <a:t>financing</a:t>
            </a:r>
            <a:r>
              <a:rPr lang="de-DE" sz="2800" b="1" kern="1200" dirty="0">
                <a:solidFill>
                  <a:srgbClr val="FF9900"/>
                </a:solidFill>
              </a:rPr>
              <a:t> </a:t>
            </a:r>
            <a:r>
              <a:rPr lang="de-DE" sz="2800" b="1" kern="1200" dirty="0" err="1">
                <a:solidFill>
                  <a:srgbClr val="FF9900"/>
                </a:solidFill>
              </a:rPr>
              <a:t>gender</a:t>
            </a:r>
            <a:r>
              <a:rPr lang="de-DE" sz="2800" b="1" kern="1200" dirty="0">
                <a:solidFill>
                  <a:srgbClr val="FF9900"/>
                </a:solidFill>
              </a:rPr>
              <a:t> just-</a:t>
            </a:r>
            <a:r>
              <a:rPr lang="de-DE" sz="2800" b="1" kern="1200" dirty="0" err="1">
                <a:solidFill>
                  <a:srgbClr val="FF9900"/>
                </a:solidFill>
              </a:rPr>
              <a:t>climate</a:t>
            </a:r>
            <a:r>
              <a:rPr lang="de-DE" sz="2800" b="1" kern="1200" dirty="0">
                <a:solidFill>
                  <a:srgbClr val="FF9900"/>
                </a:solidFill>
              </a:rPr>
              <a:t> </a:t>
            </a:r>
            <a:r>
              <a:rPr lang="de-DE" sz="2800" b="1" kern="1200" dirty="0" err="1">
                <a:solidFill>
                  <a:srgbClr val="FF9900"/>
                </a:solidFill>
              </a:rPr>
              <a:t>solutions</a:t>
            </a:r>
            <a:r>
              <a:rPr lang="de-DE" sz="2800" b="1" kern="1200" dirty="0">
                <a:solidFill>
                  <a:srgbClr val="FF9900"/>
                </a:solidFill>
              </a:rPr>
              <a:t> </a:t>
            </a:r>
            <a:r>
              <a:rPr lang="de-DE" sz="2800" b="1" kern="1200" dirty="0" err="1">
                <a:solidFill>
                  <a:srgbClr val="FF9900"/>
                </a:solidFill>
              </a:rPr>
              <a:t>with</a:t>
            </a:r>
            <a:r>
              <a:rPr lang="de-DE" sz="2800" b="1" kern="1200" dirty="0">
                <a:solidFill>
                  <a:srgbClr val="FF9900"/>
                </a:solidFill>
              </a:rPr>
              <a:t> </a:t>
            </a:r>
            <a:r>
              <a:rPr lang="de-DE" sz="2800" b="1" kern="1200" dirty="0" err="1">
                <a:solidFill>
                  <a:srgbClr val="FF9900"/>
                </a:solidFill>
              </a:rPr>
              <a:t>energy</a:t>
            </a:r>
            <a:r>
              <a:rPr lang="de-DE" sz="2800" b="1" kern="1200" dirty="0">
                <a:solidFill>
                  <a:srgbClr val="FF9900"/>
                </a:solidFill>
              </a:rPr>
              <a:t> </a:t>
            </a:r>
            <a:r>
              <a:rPr lang="de-DE" sz="2800" b="1" kern="1200" dirty="0" err="1">
                <a:solidFill>
                  <a:srgbClr val="FF9900"/>
                </a:solidFill>
              </a:rPr>
              <a:t>cooperatives</a:t>
            </a:r>
            <a:endParaRPr lang="de-DE" sz="2800" b="1" kern="1200" dirty="0">
              <a:solidFill>
                <a:srgbClr val="FF9900"/>
              </a:solidFill>
            </a:endParaRPr>
          </a:p>
          <a:p>
            <a:pPr algn="r" defTabSz="457200" fontAlgn="base">
              <a:lnSpc>
                <a:spcPct val="90000"/>
              </a:lnSpc>
              <a:spcBef>
                <a:spcPct val="0"/>
              </a:spcBef>
              <a:spcAft>
                <a:spcPct val="0"/>
              </a:spcAft>
              <a:buClr>
                <a:srgbClr val="000000"/>
              </a:buClr>
              <a:buSzPct val="100000"/>
              <a:buNone/>
              <a:defRPr/>
            </a:pPr>
            <a:endParaRPr lang="de-DE" sz="2400" b="1" kern="1200" dirty="0">
              <a:solidFill>
                <a:srgbClr val="FF9900"/>
              </a:solidFill>
            </a:endParaRPr>
          </a:p>
          <a:p>
            <a:pPr algn="r" defTabSz="457200" fontAlgn="base">
              <a:lnSpc>
                <a:spcPct val="90000"/>
              </a:lnSpc>
              <a:spcBef>
                <a:spcPct val="0"/>
              </a:spcBef>
              <a:spcAft>
                <a:spcPct val="0"/>
              </a:spcAft>
              <a:buClr>
                <a:srgbClr val="000000"/>
              </a:buClr>
              <a:buSzPct val="100000"/>
              <a:buNone/>
              <a:defRPr/>
            </a:pPr>
            <a:endParaRPr lang="en-GB" sz="2400" b="1" kern="1200" dirty="0">
              <a:solidFill>
                <a:srgbClr val="FF9900"/>
              </a:solidFill>
            </a:endParaRPr>
          </a:p>
          <a:p>
            <a:pPr algn="r" defTabSz="457200" fontAlgn="base">
              <a:lnSpc>
                <a:spcPct val="90000"/>
              </a:lnSpc>
              <a:spcBef>
                <a:spcPct val="0"/>
              </a:spcBef>
              <a:spcAft>
                <a:spcPct val="0"/>
              </a:spcAft>
              <a:buClr>
                <a:srgbClr val="000000"/>
              </a:buClr>
              <a:buSzPct val="100000"/>
              <a:buNone/>
              <a:defRPr/>
            </a:pPr>
            <a:endParaRPr lang="en-GB" sz="2400" b="1" kern="1200" dirty="0">
              <a:solidFill>
                <a:srgbClr val="FF9900"/>
              </a:solidFill>
            </a:endParaRPr>
          </a:p>
          <a:p>
            <a:pPr algn="r" defTabSz="457200" fontAlgn="base">
              <a:lnSpc>
                <a:spcPct val="90000"/>
              </a:lnSpc>
              <a:spcBef>
                <a:spcPct val="0"/>
              </a:spcBef>
              <a:spcAft>
                <a:spcPct val="0"/>
              </a:spcAft>
              <a:buClr>
                <a:srgbClr val="000000"/>
              </a:buClr>
              <a:buSzPct val="100000"/>
              <a:buNone/>
              <a:defRPr/>
            </a:pPr>
            <a:endParaRPr lang="en-GB" sz="2400" b="1" kern="1200" dirty="0">
              <a:solidFill>
                <a:srgbClr val="FF9900"/>
              </a:solidFill>
            </a:endParaRPr>
          </a:p>
          <a:p>
            <a:pPr lvl="0" algn="r" defTabSz="457200" fontAlgn="base">
              <a:lnSpc>
                <a:spcPct val="90000"/>
              </a:lnSpc>
              <a:spcBef>
                <a:spcPct val="0"/>
              </a:spcBef>
              <a:spcAft>
                <a:spcPct val="0"/>
              </a:spcAft>
              <a:buClr>
                <a:srgbClr val="000000"/>
              </a:buClr>
              <a:buSzPct val="100000"/>
              <a:buNone/>
              <a:defRPr/>
            </a:pPr>
            <a:r>
              <a:rPr lang="en-US" sz="2000" kern="1200" dirty="0">
                <a:solidFill>
                  <a:srgbClr val="FF9900"/>
                </a:solidFill>
              </a:rPr>
              <a:t>Potential of energy communities to meet emission targets and enable access to affordable, decentralized and renewable energy, focusing on gender-just participation and women’s empowerment</a:t>
            </a:r>
          </a:p>
          <a:p>
            <a:pPr algn="r" defTabSz="457200" fontAlgn="base">
              <a:lnSpc>
                <a:spcPct val="90000"/>
              </a:lnSpc>
              <a:spcBef>
                <a:spcPct val="0"/>
              </a:spcBef>
              <a:spcAft>
                <a:spcPct val="0"/>
              </a:spcAft>
              <a:buClr>
                <a:srgbClr val="000000"/>
              </a:buClr>
              <a:buNone/>
              <a:defRPr/>
            </a:pPr>
            <a:endParaRPr lang="de-DE" altLang="de-DE" sz="1600" b="1" dirty="0">
              <a:solidFill>
                <a:srgbClr val="22228B"/>
              </a:solidFill>
              <a:effectLst>
                <a:outerShdw blurRad="38100" dist="38100" dir="2700000" algn="tl">
                  <a:srgbClr val="C0C0C0"/>
                </a:outerShdw>
              </a:effectLst>
            </a:endParaRPr>
          </a:p>
        </p:txBody>
      </p:sp>
      <p:pic>
        <p:nvPicPr>
          <p:cNvPr id="8196" name="Bild 3">
            <a:extLst>
              <a:ext uri="{FF2B5EF4-FFF2-40B4-BE49-F238E27FC236}">
                <a16:creationId xmlns:a16="http://schemas.microsoft.com/office/drawing/2014/main" id="{3CB41D24-256C-4217-B4BA-523E7594A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6284068"/>
            <a:ext cx="7828598" cy="51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Datumsplatzhalter 1">
            <a:extLst>
              <a:ext uri="{FF2B5EF4-FFF2-40B4-BE49-F238E27FC236}">
                <a16:creationId xmlns:a16="http://schemas.microsoft.com/office/drawing/2014/main" id="{722C1F88-1B2E-40D3-ACAF-8CDC138118E5}"/>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fld id="{004BBEAA-8E7A-4D15-9BE2-73AEF6854E7F}" type="datetime1">
              <a:rPr lang="de-DE" altLang="de-DE" sz="800" smtClean="0">
                <a:solidFill>
                  <a:srgbClr val="898989"/>
                </a:solidFill>
              </a:rPr>
              <a:pPr>
                <a:spcBef>
                  <a:spcPct val="0"/>
                </a:spcBef>
                <a:buFontTx/>
                <a:buNone/>
              </a:pPr>
              <a:t>08.05.2018</a:t>
            </a:fld>
            <a:endParaRPr lang="de-DE" altLang="de-DE" sz="800">
              <a:solidFill>
                <a:srgbClr val="898989"/>
              </a:solidFill>
            </a:endParaRPr>
          </a:p>
        </p:txBody>
      </p:sp>
      <p:pic>
        <p:nvPicPr>
          <p:cNvPr id="7" name="Grafik 6" descr="European Environmental Bureau (Belgium)">
            <a:extLst>
              <a:ext uri="{FF2B5EF4-FFF2-40B4-BE49-F238E27FC236}">
                <a16:creationId xmlns:a16="http://schemas.microsoft.com/office/drawing/2014/main" id="{76D5ABC2-F507-4553-BC50-04919240596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6741" y="5686641"/>
            <a:ext cx="868891" cy="517417"/>
          </a:xfrm>
          <a:prstGeom prst="rect">
            <a:avLst/>
          </a:prstGeom>
          <a:noFill/>
          <a:ln>
            <a:noFill/>
          </a:ln>
        </p:spPr>
      </p:pic>
      <p:pic>
        <p:nvPicPr>
          <p:cNvPr id="8" name="Grafik 2">
            <a:extLst>
              <a:ext uri="{FF2B5EF4-FFF2-40B4-BE49-F238E27FC236}">
                <a16:creationId xmlns:a16="http://schemas.microsoft.com/office/drawing/2014/main" id="{C8A4DD68-0CCD-4828-9DDE-44A9BB61C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975"/>
            <a:ext cx="3870959" cy="473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935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Shape 175"/>
          <p:cNvSpPr txBox="1"/>
          <p:nvPr/>
        </p:nvSpPr>
        <p:spPr>
          <a:xfrm>
            <a:off x="492579" y="987805"/>
            <a:ext cx="8467724" cy="4259184"/>
          </a:xfrm>
          <a:prstGeom prst="rect">
            <a:avLst/>
          </a:prstGeom>
          <a:noFill/>
          <a:ln>
            <a:noFill/>
          </a:ln>
        </p:spPr>
        <p:txBody>
          <a:bodyPr wrap="square" lIns="90000" tIns="46800" rIns="90000" bIns="46800" anchor="t" anchorCtr="0">
            <a:noAutofit/>
          </a:bodyPr>
          <a:lstStyle/>
          <a:p>
            <a:pPr marL="342900" lvl="1" indent="-342900">
              <a:lnSpc>
                <a:spcPct val="150000"/>
              </a:lnSpc>
              <a:buClr>
                <a:srgbClr val="000000"/>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Mobilize people with participatory approach: de-monopolization and democratization </a:t>
            </a:r>
            <a:endParaRPr lang="de-DE" sz="18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Lift barriers to new projects</a:t>
            </a:r>
            <a:endParaRPr lang="de-DE" sz="18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Upscale efficient mitigation measures meeting local priorities and national strategies </a:t>
            </a:r>
            <a:endParaRPr lang="de-DE" sz="18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Build and establish trustful partnerships between actors </a:t>
            </a:r>
            <a:endParaRPr lang="de-DE" sz="18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Create decent jobs for youth, women and men</a:t>
            </a:r>
            <a:endParaRPr lang="de-DE" sz="18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Integrate gender tools like gender budgeting, empowerment, in-kind-contribution</a:t>
            </a:r>
            <a:endParaRPr lang="de-DE" sz="18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De-risk projects with local leverage capital, knowledge and joint implementation</a:t>
            </a:r>
            <a:endParaRPr lang="de-DE" sz="18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Unlock private capital and match countries/communities needs for climate solutions</a:t>
            </a:r>
            <a:endParaRPr lang="de-DE" sz="18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en-GB" sz="1800" dirty="0">
                <a:solidFill>
                  <a:srgbClr val="0070C0"/>
                </a:solidFill>
                <a:latin typeface="Calibri" panose="020F0502020204030204" pitchFamily="34" charset="0"/>
                <a:cs typeface="Calibri" panose="020F0502020204030204" pitchFamily="34" charset="0"/>
              </a:rPr>
              <a:t>Foster peace and strengthen social and democratic relations</a:t>
            </a:r>
          </a:p>
          <a:p>
            <a:pPr marL="342900" lvl="1" indent="-342900">
              <a:lnSpc>
                <a:spcPct val="150000"/>
              </a:lnSpc>
              <a:buClr>
                <a:srgbClr val="000000"/>
              </a:buClr>
              <a:buSzPct val="100000"/>
              <a:buFont typeface="Arial" panose="020B0604020202020204" pitchFamily="34" charset="0"/>
              <a:buChar char="•"/>
            </a:pPr>
            <a:endParaRPr lang="de-DE" sz="1800" dirty="0">
              <a:solidFill>
                <a:srgbClr val="0070C0"/>
              </a:solidFill>
              <a:latin typeface="Calibri" panose="020F0502020204030204" pitchFamily="34" charset="0"/>
              <a:cs typeface="Calibri" panose="020F0502020204030204" pitchFamily="34" charset="0"/>
            </a:endParaRPr>
          </a:p>
          <a:p>
            <a:pPr lvl="1">
              <a:lnSpc>
                <a:spcPct val="150000"/>
              </a:lnSpc>
              <a:buClr>
                <a:srgbClr val="000000"/>
              </a:buClr>
              <a:buSzPct val="100000"/>
            </a:pPr>
            <a:r>
              <a:rPr lang="en-GB" sz="1800" b="1" dirty="0">
                <a:solidFill>
                  <a:srgbClr val="0070C0"/>
                </a:solidFill>
                <a:latin typeface="Calibri" panose="020F0502020204030204" pitchFamily="34" charset="0"/>
                <a:cs typeface="Calibri" panose="020F0502020204030204" pitchFamily="34" charset="0"/>
              </a:rPr>
              <a:t>Catalytic funding schemes, in combination with innovative grant-based financing</a:t>
            </a:r>
            <a:endParaRPr lang="de-DE" sz="1800" b="1" dirty="0">
              <a:solidFill>
                <a:srgbClr val="0070C0"/>
              </a:solidFill>
              <a:latin typeface="Calibri" panose="020F0502020204030204" pitchFamily="34" charset="0"/>
              <a:cs typeface="Calibri" panose="020F0502020204030204" pitchFamily="34" charset="0"/>
            </a:endParaRPr>
          </a:p>
          <a:p>
            <a:pPr lvl="1">
              <a:lnSpc>
                <a:spcPct val="150000"/>
              </a:lnSpc>
              <a:buClr>
                <a:srgbClr val="000000"/>
              </a:buClr>
              <a:buSzPct val="100000"/>
            </a:pPr>
            <a:r>
              <a:rPr lang="en-US" sz="1800" b="1" dirty="0">
                <a:solidFill>
                  <a:srgbClr val="0070C0"/>
                </a:solidFill>
                <a:latin typeface="Calibri" panose="020F0502020204030204" pitchFamily="34" charset="0"/>
                <a:cs typeface="Calibri" panose="020F0502020204030204" pitchFamily="34" charset="0"/>
              </a:rPr>
              <a:t>Many small projects deliver big impact</a:t>
            </a:r>
            <a:endParaRPr lang="de-DE" sz="1800" b="1" dirty="0">
              <a:solidFill>
                <a:srgbClr val="0070C0"/>
              </a:solidFill>
              <a:latin typeface="Calibri" panose="020F0502020204030204" pitchFamily="34" charset="0"/>
              <a:cs typeface="Calibri" panose="020F0502020204030204" pitchFamily="34" charset="0"/>
            </a:endParaRPr>
          </a:p>
          <a:p>
            <a:pPr marL="285750" lvl="0" indent="-285750">
              <a:lnSpc>
                <a:spcPct val="150000"/>
              </a:lnSpc>
              <a:buClr>
                <a:srgbClr val="000000"/>
              </a:buClr>
              <a:buSzPct val="100000"/>
              <a:buFont typeface="Arial"/>
              <a:buChar char="•"/>
            </a:pPr>
            <a:endParaRPr sz="1800" b="0" i="0" u="none" strike="noStrike" cap="none" dirty="0">
              <a:solidFill>
                <a:srgbClr val="121356"/>
              </a:solidFill>
              <a:latin typeface="Arial"/>
              <a:ea typeface="Arial"/>
              <a:cs typeface="Arial"/>
              <a:sym typeface="Arial"/>
            </a:endParaRPr>
          </a:p>
        </p:txBody>
      </p:sp>
      <p:sp>
        <p:nvSpPr>
          <p:cNvPr id="176" name="Shape 176"/>
          <p:cNvSpPr txBox="1"/>
          <p:nvPr/>
        </p:nvSpPr>
        <p:spPr>
          <a:xfrm>
            <a:off x="728629" y="130282"/>
            <a:ext cx="7182168" cy="770039"/>
          </a:xfrm>
          <a:prstGeom prst="rect">
            <a:avLst/>
          </a:prstGeom>
          <a:noFill/>
          <a:ln>
            <a:noFill/>
          </a:ln>
        </p:spPr>
        <p:txBody>
          <a:bodyPr wrap="square" lIns="91425" tIns="45700" rIns="91425" bIns="45700" anchor="t" anchorCtr="0">
            <a:noAutofit/>
          </a:bodyPr>
          <a:lstStyle/>
          <a:p>
            <a:pPr lvl="0" indent="-254000">
              <a:buClr>
                <a:srgbClr val="0070B9"/>
              </a:buClr>
              <a:buSzPct val="111111"/>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en-US" sz="3000" dirty="0">
                <a:solidFill>
                  <a:srgbClr val="FF9900"/>
                </a:solidFill>
                <a:latin typeface="Calibri"/>
                <a:ea typeface="ＭＳ Ｐゴシック" panose="020B0600070205080204" pitchFamily="34" charset="-128"/>
                <a:cs typeface="Calibri"/>
                <a:sym typeface="Calibri"/>
              </a:rPr>
              <a:t>Energy communities and cooperatives</a:t>
            </a:r>
          </a:p>
        </p:txBody>
      </p:sp>
    </p:spTree>
    <p:extLst>
      <p:ext uri="{BB962C8B-B14F-4D97-AF65-F5344CB8AC3E}">
        <p14:creationId xmlns:p14="http://schemas.microsoft.com/office/powerpoint/2010/main" val="356729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42110DA9-4828-4F40-B145-D9787EEF01DB}"/>
              </a:ext>
            </a:extLst>
          </p:cNvPr>
          <p:cNvSpPr>
            <a:spLocks noGrp="1"/>
          </p:cNvSpPr>
          <p:nvPr>
            <p:ph type="title"/>
          </p:nvPr>
        </p:nvSpPr>
        <p:spPr>
          <a:xfrm>
            <a:off x="722313" y="203200"/>
            <a:ext cx="6715125" cy="777875"/>
          </a:xfrm>
        </p:spPr>
        <p:txBody>
          <a:bodyPr>
            <a:normAutofit fontScale="90000"/>
          </a:bodyPr>
          <a:lstStyle/>
          <a:p>
            <a:pPr marL="342900" indent="-342900">
              <a:spcAft>
                <a:spcPts val="500"/>
              </a:spcAft>
              <a:defRPr/>
            </a:pPr>
            <a:r>
              <a:rPr lang="de-DE" altLang="de-DE" sz="4400" dirty="0" err="1">
                <a:solidFill>
                  <a:srgbClr val="FF9900"/>
                </a:solidFill>
                <a:latin typeface="+mn-lt"/>
                <a:ea typeface="+mn-ea"/>
                <a:cs typeface="+mn-cs"/>
              </a:rPr>
              <a:t>Appropriate</a:t>
            </a:r>
            <a:r>
              <a:rPr lang="de-DE" altLang="de-DE" sz="4400" dirty="0">
                <a:solidFill>
                  <a:srgbClr val="FF9900"/>
                </a:solidFill>
                <a:latin typeface="+mn-lt"/>
                <a:ea typeface="+mn-ea"/>
                <a:cs typeface="+mn-cs"/>
              </a:rPr>
              <a:t> </a:t>
            </a:r>
            <a:r>
              <a:rPr lang="de-DE" altLang="de-DE" sz="4400" dirty="0" err="1">
                <a:solidFill>
                  <a:srgbClr val="FF9900"/>
                </a:solidFill>
                <a:latin typeface="+mn-lt"/>
                <a:ea typeface="+mn-ea"/>
                <a:cs typeface="+mn-cs"/>
              </a:rPr>
              <a:t>technologies</a:t>
            </a:r>
            <a:r>
              <a:rPr lang="de-DE" altLang="de-DE" sz="4400" dirty="0">
                <a:solidFill>
                  <a:srgbClr val="FF9900"/>
                </a:solidFill>
                <a:latin typeface="+mn-lt"/>
                <a:ea typeface="+mn-ea"/>
                <a:cs typeface="+mn-cs"/>
              </a:rPr>
              <a:t>?</a:t>
            </a:r>
          </a:p>
        </p:txBody>
      </p:sp>
      <p:pic>
        <p:nvPicPr>
          <p:cNvPr id="50179" name="Grafik 2">
            <a:extLst>
              <a:ext uri="{FF2B5EF4-FFF2-40B4-BE49-F238E27FC236}">
                <a16:creationId xmlns:a16="http://schemas.microsoft.com/office/drawing/2014/main" id="{E30EE109-4190-45FA-BCF7-90107F45E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1201738"/>
            <a:ext cx="17811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feld 4">
            <a:extLst>
              <a:ext uri="{FF2B5EF4-FFF2-40B4-BE49-F238E27FC236}">
                <a16:creationId xmlns:a16="http://schemas.microsoft.com/office/drawing/2014/main" id="{E5113A0D-159D-4736-A467-0EE685E3FC3D}"/>
              </a:ext>
            </a:extLst>
          </p:cNvPr>
          <p:cNvSpPr txBox="1">
            <a:spLocks noChangeArrowheads="1"/>
          </p:cNvSpPr>
          <p:nvPr/>
        </p:nvSpPr>
        <p:spPr bwMode="auto">
          <a:xfrm>
            <a:off x="2625725" y="2663825"/>
            <a:ext cx="24923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de-DE" altLang="de-DE" sz="1600">
                <a:solidFill>
                  <a:schemeClr val="tx1"/>
                </a:solidFill>
              </a:rPr>
              <a:t>Solar-home systems combining solar energy, micro-finance and</a:t>
            </a:r>
          </a:p>
          <a:p>
            <a:pPr>
              <a:spcBef>
                <a:spcPct val="0"/>
              </a:spcBef>
              <a:buFontTx/>
              <a:buNone/>
            </a:pPr>
            <a:r>
              <a:rPr lang="de-DE" altLang="de-DE" sz="1600">
                <a:solidFill>
                  <a:schemeClr val="tx1"/>
                </a:solidFill>
              </a:rPr>
              <a:t>After sales services</a:t>
            </a:r>
          </a:p>
        </p:txBody>
      </p:sp>
      <p:pic>
        <p:nvPicPr>
          <p:cNvPr id="50181" name="Grafik 5">
            <a:extLst>
              <a:ext uri="{FF2B5EF4-FFF2-40B4-BE49-F238E27FC236}">
                <a16:creationId xmlns:a16="http://schemas.microsoft.com/office/drawing/2014/main" id="{85A7D738-4ED6-41C8-8AE2-E639F7014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1195388"/>
            <a:ext cx="20764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feld 8">
            <a:extLst>
              <a:ext uri="{FF2B5EF4-FFF2-40B4-BE49-F238E27FC236}">
                <a16:creationId xmlns:a16="http://schemas.microsoft.com/office/drawing/2014/main" id="{5B43C506-963A-4456-B7AD-CED0B276E503}"/>
              </a:ext>
            </a:extLst>
          </p:cNvPr>
          <p:cNvSpPr txBox="1">
            <a:spLocks noChangeArrowheads="1"/>
          </p:cNvSpPr>
          <p:nvPr/>
        </p:nvSpPr>
        <p:spPr bwMode="auto">
          <a:xfrm>
            <a:off x="4784725" y="2747963"/>
            <a:ext cx="1787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de-DE" altLang="de-DE" sz="1600" dirty="0">
                <a:solidFill>
                  <a:schemeClr val="tx1"/>
                </a:solidFill>
              </a:rPr>
              <a:t>Business </a:t>
            </a:r>
            <a:r>
              <a:rPr lang="de-DE" altLang="de-DE" sz="1600" dirty="0" err="1">
                <a:solidFill>
                  <a:schemeClr val="tx1"/>
                </a:solidFill>
              </a:rPr>
              <a:t>opportunities</a:t>
            </a:r>
            <a:r>
              <a:rPr lang="de-DE" altLang="de-DE" sz="1600" dirty="0">
                <a:solidFill>
                  <a:schemeClr val="tx1"/>
                </a:solidFill>
              </a:rPr>
              <a:t> </a:t>
            </a:r>
            <a:r>
              <a:rPr lang="de-DE" altLang="de-DE" sz="1600" dirty="0" err="1">
                <a:solidFill>
                  <a:schemeClr val="tx1"/>
                </a:solidFill>
              </a:rPr>
              <a:t>with</a:t>
            </a:r>
            <a:r>
              <a:rPr lang="de-DE" altLang="de-DE" sz="1600" dirty="0">
                <a:solidFill>
                  <a:schemeClr val="tx1"/>
                </a:solidFill>
              </a:rPr>
              <a:t> solar </a:t>
            </a:r>
            <a:r>
              <a:rPr lang="de-DE" altLang="de-DE" sz="1600" dirty="0" err="1">
                <a:solidFill>
                  <a:schemeClr val="tx1"/>
                </a:solidFill>
              </a:rPr>
              <a:t>systems</a:t>
            </a:r>
            <a:endParaRPr lang="de-DE" altLang="de-DE" sz="1600" dirty="0">
              <a:solidFill>
                <a:schemeClr val="tx1"/>
              </a:solidFill>
            </a:endParaRPr>
          </a:p>
        </p:txBody>
      </p:sp>
      <p:pic>
        <p:nvPicPr>
          <p:cNvPr id="50183" name="Grafik 6">
            <a:extLst>
              <a:ext uri="{FF2B5EF4-FFF2-40B4-BE49-F238E27FC236}">
                <a16:creationId xmlns:a16="http://schemas.microsoft.com/office/drawing/2014/main" id="{12E851FB-2A6D-4CF0-999C-F8C138196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3" y="1244600"/>
            <a:ext cx="17351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feld 11">
            <a:extLst>
              <a:ext uri="{FF2B5EF4-FFF2-40B4-BE49-F238E27FC236}">
                <a16:creationId xmlns:a16="http://schemas.microsoft.com/office/drawing/2014/main" id="{3C08CFFA-CE82-490F-B0E2-4DFC561BDCF6}"/>
              </a:ext>
            </a:extLst>
          </p:cNvPr>
          <p:cNvSpPr txBox="1">
            <a:spLocks noChangeArrowheads="1"/>
          </p:cNvSpPr>
          <p:nvPr/>
        </p:nvSpPr>
        <p:spPr bwMode="auto">
          <a:xfrm>
            <a:off x="627063" y="2635250"/>
            <a:ext cx="18303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de-DE" altLang="de-DE" sz="1600" dirty="0" err="1">
                <a:solidFill>
                  <a:schemeClr val="tx1"/>
                </a:solidFill>
              </a:rPr>
              <a:t>Infrastructures</a:t>
            </a:r>
            <a:r>
              <a:rPr lang="de-DE" altLang="de-DE" sz="1600" dirty="0">
                <a:solidFill>
                  <a:schemeClr val="tx1"/>
                </a:solidFill>
              </a:rPr>
              <a:t> </a:t>
            </a:r>
            <a:r>
              <a:rPr lang="de-DE" altLang="de-DE" sz="1600" dirty="0" err="1">
                <a:solidFill>
                  <a:schemeClr val="tx1"/>
                </a:solidFill>
              </a:rPr>
              <a:t>of</a:t>
            </a:r>
            <a:r>
              <a:rPr lang="de-DE" altLang="de-DE" sz="1600" dirty="0">
                <a:solidFill>
                  <a:schemeClr val="tx1"/>
                </a:solidFill>
              </a:rPr>
              <a:t> solar </a:t>
            </a:r>
            <a:r>
              <a:rPr lang="de-DE" altLang="de-DE" sz="1600" dirty="0" err="1">
                <a:solidFill>
                  <a:schemeClr val="tx1"/>
                </a:solidFill>
              </a:rPr>
              <a:t>electric</a:t>
            </a:r>
            <a:r>
              <a:rPr lang="de-DE" altLang="de-DE" sz="1600" dirty="0">
                <a:solidFill>
                  <a:schemeClr val="tx1"/>
                </a:solidFill>
              </a:rPr>
              <a:t> </a:t>
            </a:r>
            <a:r>
              <a:rPr lang="de-DE" altLang="de-DE" sz="1600" dirty="0" err="1">
                <a:solidFill>
                  <a:schemeClr val="tx1"/>
                </a:solidFill>
              </a:rPr>
              <a:t>production</a:t>
            </a:r>
            <a:r>
              <a:rPr lang="de-DE" altLang="de-DE" sz="1600" dirty="0">
                <a:solidFill>
                  <a:schemeClr val="tx1"/>
                </a:solidFill>
              </a:rPr>
              <a:t> </a:t>
            </a:r>
            <a:r>
              <a:rPr lang="de-DE" altLang="de-DE" sz="1600" dirty="0" err="1">
                <a:solidFill>
                  <a:schemeClr val="tx1"/>
                </a:solidFill>
              </a:rPr>
              <a:t>for</a:t>
            </a:r>
            <a:r>
              <a:rPr lang="de-DE" altLang="de-DE" sz="1600" dirty="0">
                <a:solidFill>
                  <a:schemeClr val="tx1"/>
                </a:solidFill>
              </a:rPr>
              <a:t> remote </a:t>
            </a:r>
            <a:r>
              <a:rPr lang="de-DE" altLang="de-DE" sz="1600" dirty="0" err="1">
                <a:solidFill>
                  <a:schemeClr val="tx1"/>
                </a:solidFill>
              </a:rPr>
              <a:t>areas</a:t>
            </a:r>
            <a:endParaRPr lang="de-DE" altLang="de-DE" sz="1600" dirty="0">
              <a:solidFill>
                <a:schemeClr val="tx1"/>
              </a:solidFill>
            </a:endParaRPr>
          </a:p>
        </p:txBody>
      </p:sp>
      <p:pic>
        <p:nvPicPr>
          <p:cNvPr id="50185" name="Grafik 10">
            <a:extLst>
              <a:ext uri="{FF2B5EF4-FFF2-40B4-BE49-F238E27FC236}">
                <a16:creationId xmlns:a16="http://schemas.microsoft.com/office/drawing/2014/main" id="{0B7B85C3-F7F5-4BB7-B95C-546B30DC2C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525" y="1276350"/>
            <a:ext cx="1982788"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Textfeld 13">
            <a:extLst>
              <a:ext uri="{FF2B5EF4-FFF2-40B4-BE49-F238E27FC236}">
                <a16:creationId xmlns:a16="http://schemas.microsoft.com/office/drawing/2014/main" id="{80933C38-F4A3-40B9-BFA9-10D83F046EC5}"/>
              </a:ext>
            </a:extLst>
          </p:cNvPr>
          <p:cNvSpPr txBox="1">
            <a:spLocks noChangeArrowheads="1"/>
          </p:cNvSpPr>
          <p:nvPr/>
        </p:nvSpPr>
        <p:spPr bwMode="auto">
          <a:xfrm>
            <a:off x="6740525" y="2738438"/>
            <a:ext cx="1787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de-DE" altLang="de-DE" sz="1600">
                <a:solidFill>
                  <a:schemeClr val="tx1"/>
                </a:solidFill>
              </a:rPr>
              <a:t>Smart Hydro Power</a:t>
            </a:r>
          </a:p>
        </p:txBody>
      </p:sp>
      <p:pic>
        <p:nvPicPr>
          <p:cNvPr id="50187" name="Grafik 12">
            <a:extLst>
              <a:ext uri="{FF2B5EF4-FFF2-40B4-BE49-F238E27FC236}">
                <a16:creationId xmlns:a16="http://schemas.microsoft.com/office/drawing/2014/main" id="{0CA3A87F-7811-4012-82B1-F15318D7F4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588" y="3711575"/>
            <a:ext cx="18875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Rechteck 14">
            <a:extLst>
              <a:ext uri="{FF2B5EF4-FFF2-40B4-BE49-F238E27FC236}">
                <a16:creationId xmlns:a16="http://schemas.microsoft.com/office/drawing/2014/main" id="{D75422E4-FA68-4DEF-B84F-D125C9BBC29C}"/>
              </a:ext>
            </a:extLst>
          </p:cNvPr>
          <p:cNvSpPr>
            <a:spLocks noChangeArrowheads="1"/>
          </p:cNvSpPr>
          <p:nvPr/>
        </p:nvSpPr>
        <p:spPr bwMode="auto">
          <a:xfrm>
            <a:off x="649288" y="5124450"/>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de-DE" altLang="de-DE" sz="1600">
                <a:solidFill>
                  <a:schemeClr val="tx1"/>
                </a:solidFill>
              </a:rPr>
              <a:t>Battery systems for</a:t>
            </a:r>
          </a:p>
          <a:p>
            <a:pPr>
              <a:spcBef>
                <a:spcPct val="0"/>
              </a:spcBef>
              <a:buFontTx/>
              <a:buNone/>
            </a:pPr>
            <a:r>
              <a:rPr lang="de-DE" altLang="de-DE" sz="1600">
                <a:solidFill>
                  <a:schemeClr val="tx1"/>
                </a:solidFill>
              </a:rPr>
              <a:t>Grid and off-grid</a:t>
            </a:r>
          </a:p>
        </p:txBody>
      </p:sp>
      <p:pic>
        <p:nvPicPr>
          <p:cNvPr id="50189" name="Grafik 15">
            <a:extLst>
              <a:ext uri="{FF2B5EF4-FFF2-40B4-BE49-F238E27FC236}">
                <a16:creationId xmlns:a16="http://schemas.microsoft.com/office/drawing/2014/main" id="{C6E6580D-5C2C-4B38-A287-25DAB750B5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4000" y="3756025"/>
            <a:ext cx="1595438"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0" name="Rechteck 17">
            <a:extLst>
              <a:ext uri="{FF2B5EF4-FFF2-40B4-BE49-F238E27FC236}">
                <a16:creationId xmlns:a16="http://schemas.microsoft.com/office/drawing/2014/main" id="{1E4C3F2C-3847-490B-B90C-007912C1C8EA}"/>
              </a:ext>
            </a:extLst>
          </p:cNvPr>
          <p:cNvSpPr>
            <a:spLocks noChangeArrowheads="1"/>
          </p:cNvSpPr>
          <p:nvPr/>
        </p:nvSpPr>
        <p:spPr bwMode="auto">
          <a:xfrm>
            <a:off x="2749550" y="5181600"/>
            <a:ext cx="120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de-DE" altLang="de-DE" sz="1600">
                <a:solidFill>
                  <a:schemeClr val="tx1"/>
                </a:solidFill>
              </a:rPr>
              <a:t>Solar Water </a:t>
            </a:r>
          </a:p>
          <a:p>
            <a:pPr>
              <a:spcBef>
                <a:spcPct val="0"/>
              </a:spcBef>
              <a:buFontTx/>
              <a:buNone/>
            </a:pPr>
            <a:r>
              <a:rPr lang="de-DE" altLang="de-DE" sz="1600">
                <a:solidFill>
                  <a:schemeClr val="tx1"/>
                </a:solidFill>
              </a:rPr>
              <a:t>Heaters</a:t>
            </a:r>
          </a:p>
        </p:txBody>
      </p:sp>
      <p:pic>
        <p:nvPicPr>
          <p:cNvPr id="50191" name="Grafik 16">
            <a:extLst>
              <a:ext uri="{FF2B5EF4-FFF2-40B4-BE49-F238E27FC236}">
                <a16:creationId xmlns:a16="http://schemas.microsoft.com/office/drawing/2014/main" id="{F1C4E29D-A791-46F5-88C7-04B6635673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9938" y="3711575"/>
            <a:ext cx="190658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2" name="Rechteck 18">
            <a:extLst>
              <a:ext uri="{FF2B5EF4-FFF2-40B4-BE49-F238E27FC236}">
                <a16:creationId xmlns:a16="http://schemas.microsoft.com/office/drawing/2014/main" id="{912B8A0A-2CEF-497E-80C2-99875E7F2C31}"/>
              </a:ext>
            </a:extLst>
          </p:cNvPr>
          <p:cNvSpPr>
            <a:spLocks noChangeArrowheads="1"/>
          </p:cNvSpPr>
          <p:nvPr/>
        </p:nvSpPr>
        <p:spPr bwMode="auto">
          <a:xfrm>
            <a:off x="4638675" y="5119688"/>
            <a:ext cx="18049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de-DE" altLang="de-DE" sz="1600">
                <a:solidFill>
                  <a:schemeClr val="tx1"/>
                </a:solidFill>
              </a:rPr>
              <a:t>Biogas plant- bamboo weaving</a:t>
            </a:r>
          </a:p>
        </p:txBody>
      </p:sp>
      <p:pic>
        <p:nvPicPr>
          <p:cNvPr id="50193" name="Grafik 19">
            <a:extLst>
              <a:ext uri="{FF2B5EF4-FFF2-40B4-BE49-F238E27FC236}">
                <a16:creationId xmlns:a16="http://schemas.microsoft.com/office/drawing/2014/main" id="{10E1C0F5-DD6C-473E-83AA-4ED0782083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0525" y="3681413"/>
            <a:ext cx="201453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4" name="Rechteck 21">
            <a:extLst>
              <a:ext uri="{FF2B5EF4-FFF2-40B4-BE49-F238E27FC236}">
                <a16:creationId xmlns:a16="http://schemas.microsoft.com/office/drawing/2014/main" id="{80566039-90DA-4C32-B8B4-7EABB4E1D030}"/>
              </a:ext>
            </a:extLst>
          </p:cNvPr>
          <p:cNvSpPr>
            <a:spLocks noChangeArrowheads="1"/>
          </p:cNvSpPr>
          <p:nvPr/>
        </p:nvSpPr>
        <p:spPr bwMode="auto">
          <a:xfrm>
            <a:off x="6740525" y="5137150"/>
            <a:ext cx="180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de-DE" altLang="de-DE" sz="1600">
                <a:solidFill>
                  <a:schemeClr val="tx1"/>
                </a:solidFill>
              </a:rPr>
              <a:t>Water tank bamboo weaving</a:t>
            </a:r>
          </a:p>
        </p:txBody>
      </p:sp>
    </p:spTree>
    <p:extLst>
      <p:ext uri="{BB962C8B-B14F-4D97-AF65-F5344CB8AC3E}">
        <p14:creationId xmlns:p14="http://schemas.microsoft.com/office/powerpoint/2010/main" val="325575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Shape 297"/>
          <p:cNvGrpSpPr/>
          <p:nvPr/>
        </p:nvGrpSpPr>
        <p:grpSpPr>
          <a:xfrm>
            <a:off x="542924" y="1646484"/>
            <a:ext cx="8116120" cy="4810125"/>
            <a:chOff x="0" y="0"/>
            <a:chExt cx="2145601984" cy="2147483550"/>
          </a:xfrm>
        </p:grpSpPr>
        <p:sp>
          <p:nvSpPr>
            <p:cNvPr id="298" name="Shape 298"/>
            <p:cNvSpPr txBox="1"/>
            <p:nvPr/>
          </p:nvSpPr>
          <p:spPr>
            <a:xfrm>
              <a:off x="85613850" y="1859735000"/>
              <a:ext cx="1386190796" cy="287748550"/>
            </a:xfrm>
            <a:prstGeom prst="rect">
              <a:avLst/>
            </a:prstGeom>
            <a:solidFill>
              <a:srgbClr val="C6D9F1"/>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101600" algn="ctr" rtl="0">
                <a:lnSpc>
                  <a:spcPct val="100000"/>
                </a:lnSpc>
                <a:spcBef>
                  <a:spcPts val="0"/>
                </a:spcBef>
                <a:spcAft>
                  <a:spcPts val="0"/>
                </a:spcAft>
                <a:buClr>
                  <a:srgbClr val="00B050"/>
                </a:buClr>
                <a:buSzPct val="100000"/>
                <a:buFont typeface="Calibri"/>
                <a:buNone/>
              </a:pPr>
              <a:r>
                <a:rPr lang="en-US" sz="1600" b="1" i="0" u="none" strike="noStrike" cap="none" dirty="0">
                  <a:solidFill>
                    <a:srgbClr val="00B050"/>
                  </a:solidFill>
                  <a:latin typeface="Calibri"/>
                  <a:ea typeface="Calibri"/>
                  <a:cs typeface="Calibri"/>
                  <a:sym typeface="Calibri"/>
                </a:rPr>
                <a:t>International investors</a:t>
              </a:r>
            </a:p>
            <a:p>
              <a:pPr marL="0" marR="0" lvl="0" indent="-76200" algn="ctr" rtl="0">
                <a:lnSpc>
                  <a:spcPct val="100000"/>
                </a:lnSpc>
                <a:spcBef>
                  <a:spcPts val="0"/>
                </a:spcBef>
                <a:spcAft>
                  <a:spcPts val="0"/>
                </a:spcAft>
                <a:buClr>
                  <a:srgbClr val="00B050"/>
                </a:buClr>
                <a:buSzPct val="100000"/>
                <a:buFont typeface="Calibri"/>
                <a:buNone/>
              </a:pPr>
              <a:r>
                <a:rPr lang="en-US" sz="1200" b="0" i="0" u="none" strike="noStrike" cap="none" dirty="0">
                  <a:solidFill>
                    <a:srgbClr val="00B050"/>
                  </a:solidFill>
                  <a:latin typeface="Calibri"/>
                  <a:ea typeface="Calibri"/>
                  <a:cs typeface="Calibri"/>
                  <a:sym typeface="Calibri"/>
                </a:rPr>
                <a:t>Each share 2.500 €</a:t>
              </a:r>
            </a:p>
          </p:txBody>
        </p:sp>
        <p:sp>
          <p:nvSpPr>
            <p:cNvPr id="299" name="Shape 299"/>
            <p:cNvSpPr txBox="1"/>
            <p:nvPr/>
          </p:nvSpPr>
          <p:spPr>
            <a:xfrm>
              <a:off x="249287675" y="1311878800"/>
              <a:ext cx="1062620178" cy="375632515"/>
            </a:xfrm>
            <a:prstGeom prst="rect">
              <a:avLst/>
            </a:prstGeom>
            <a:solidFill>
              <a:srgbClr val="C6D9F1"/>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63500" algn="ctr" rtl="0">
                <a:lnSpc>
                  <a:spcPct val="100000"/>
                </a:lnSpc>
                <a:spcBef>
                  <a:spcPts val="0"/>
                </a:spcBef>
                <a:spcAft>
                  <a:spcPts val="0"/>
                </a:spcAft>
                <a:buClr>
                  <a:schemeClr val="dk1"/>
                </a:buClr>
                <a:buSzPct val="100000"/>
                <a:buFont typeface="Calibri"/>
                <a:buNone/>
              </a:pPr>
              <a:r>
                <a:rPr lang="en-US" sz="1000" b="1" i="0" u="none" strike="noStrike" cap="none" dirty="0">
                  <a:solidFill>
                    <a:schemeClr val="dk1"/>
                  </a:solidFill>
                  <a:latin typeface="Calibri"/>
                  <a:ea typeface="Calibri"/>
                  <a:cs typeface="Calibri"/>
                  <a:sym typeface="Calibri"/>
                </a:rPr>
                <a:t>Umbrella cooperative – </a:t>
              </a:r>
              <a:r>
                <a:rPr lang="en-US" sz="1000" b="1" i="0" u="none" strike="noStrike" cap="none" dirty="0">
                  <a:solidFill>
                    <a:srgbClr val="00B050"/>
                  </a:solidFill>
                  <a:latin typeface="Calibri"/>
                  <a:ea typeface="Calibri"/>
                  <a:cs typeface="Calibri"/>
                  <a:sym typeface="Calibri"/>
                </a:rPr>
                <a:t>Clean Energy</a:t>
              </a:r>
            </a:p>
            <a:p>
              <a:pPr marL="0" marR="0" lvl="0" indent="-57150" algn="ctr" rtl="0">
                <a:lnSpc>
                  <a:spcPct val="100000"/>
                </a:lnSpc>
                <a:spcBef>
                  <a:spcPts val="0"/>
                </a:spcBef>
                <a:spcAft>
                  <a:spcPts val="0"/>
                </a:spcAft>
                <a:buClr>
                  <a:schemeClr val="dk1"/>
                </a:buClr>
                <a:buSzPct val="100000"/>
                <a:buFont typeface="Calibri"/>
                <a:buNone/>
              </a:pPr>
              <a:r>
                <a:rPr lang="en-US" sz="900" b="0" i="0" u="none" strike="noStrike" cap="none" dirty="0">
                  <a:solidFill>
                    <a:schemeClr val="dk1"/>
                  </a:solidFill>
                  <a:latin typeface="Calibri"/>
                  <a:ea typeface="Calibri"/>
                  <a:cs typeface="Calibri"/>
                  <a:sym typeface="Calibri"/>
                </a:rPr>
                <a:t>Material purchase and production, economies of scale</a:t>
              </a:r>
            </a:p>
            <a:p>
              <a:pPr marL="0" marR="0" lvl="0" indent="-57150" algn="ctr" rtl="0">
                <a:lnSpc>
                  <a:spcPct val="100000"/>
                </a:lnSpc>
                <a:spcBef>
                  <a:spcPts val="0"/>
                </a:spcBef>
                <a:spcAft>
                  <a:spcPts val="0"/>
                </a:spcAft>
                <a:buClr>
                  <a:schemeClr val="dk1"/>
                </a:buClr>
                <a:buSzPct val="100000"/>
                <a:buFont typeface="Calibri"/>
                <a:buNone/>
              </a:pPr>
              <a:r>
                <a:rPr lang="en-US" sz="900" b="0" i="0" u="none" strike="noStrike" cap="none" dirty="0">
                  <a:solidFill>
                    <a:schemeClr val="dk1"/>
                  </a:solidFill>
                  <a:latin typeface="Calibri"/>
                  <a:ea typeface="Calibri"/>
                  <a:cs typeface="Calibri"/>
                  <a:sym typeface="Calibri"/>
                </a:rPr>
                <a:t>Financing and operation of production facilities</a:t>
              </a:r>
            </a:p>
            <a:p>
              <a:pPr marL="0" marR="0" lvl="0" indent="-57150" algn="ctr" rtl="0">
                <a:lnSpc>
                  <a:spcPct val="100000"/>
                </a:lnSpc>
                <a:spcBef>
                  <a:spcPts val="0"/>
                </a:spcBef>
                <a:spcAft>
                  <a:spcPts val="0"/>
                </a:spcAft>
                <a:buClr>
                  <a:schemeClr val="dk1"/>
                </a:buClr>
                <a:buSzPct val="100000"/>
                <a:buFont typeface="Calibri"/>
                <a:buNone/>
              </a:pPr>
              <a:r>
                <a:rPr lang="en-US" sz="900" b="0" i="0" u="none" strike="noStrike" cap="none" dirty="0">
                  <a:solidFill>
                    <a:schemeClr val="dk1"/>
                  </a:solidFill>
                  <a:latin typeface="Calibri"/>
                  <a:ea typeface="Calibri"/>
                  <a:cs typeface="Calibri"/>
                  <a:sym typeface="Calibri"/>
                </a:rPr>
                <a:t>Guarantee of quality through certification</a:t>
              </a:r>
            </a:p>
            <a:p>
              <a:pPr marL="0" marR="0" lvl="0" indent="-57150" algn="ctr" rtl="0">
                <a:lnSpc>
                  <a:spcPct val="100000"/>
                </a:lnSpc>
                <a:spcBef>
                  <a:spcPts val="0"/>
                </a:spcBef>
                <a:spcAft>
                  <a:spcPts val="0"/>
                </a:spcAft>
                <a:buClr>
                  <a:schemeClr val="dk1"/>
                </a:buClr>
                <a:buSzPct val="100000"/>
                <a:buFont typeface="Calibri"/>
                <a:buNone/>
              </a:pPr>
              <a:r>
                <a:rPr lang="en-US" sz="900" b="0" i="0" u="none" strike="noStrike" cap="none" dirty="0">
                  <a:solidFill>
                    <a:schemeClr val="dk1"/>
                  </a:solidFill>
                  <a:latin typeface="Calibri"/>
                  <a:ea typeface="Calibri"/>
                  <a:cs typeface="Calibri"/>
                  <a:sym typeface="Calibri"/>
                </a:rPr>
                <a:t>Marketing and trainings, political commitment for renewable energy</a:t>
              </a:r>
            </a:p>
          </p:txBody>
        </p:sp>
        <p:sp>
          <p:nvSpPr>
            <p:cNvPr id="300" name="Shape 300"/>
            <p:cNvSpPr txBox="1"/>
            <p:nvPr/>
          </p:nvSpPr>
          <p:spPr>
            <a:xfrm>
              <a:off x="1452079800" y="571244900"/>
              <a:ext cx="272370117" cy="157340446"/>
            </a:xfrm>
            <a:prstGeom prst="rect">
              <a:avLst/>
            </a:prstGeom>
            <a:noFill/>
            <a:ln>
              <a:noFill/>
            </a:ln>
          </p:spPr>
          <p:txBody>
            <a:bodyPr wrap="square" lIns="91425" tIns="45700" rIns="91425" bIns="45700" anchor="t" anchorCtr="0">
              <a:noAutofit/>
            </a:bodyPr>
            <a:lstStyle/>
            <a:p>
              <a:pPr marL="0" marR="0" lvl="0" indent="-57150" algn="ctr" rtl="0">
                <a:lnSpc>
                  <a:spcPct val="93000"/>
                </a:lnSpc>
                <a:spcBef>
                  <a:spcPts val="0"/>
                </a:spcBef>
                <a:spcAft>
                  <a:spcPts val="0"/>
                </a:spcAft>
                <a:buClr>
                  <a:schemeClr val="dk1"/>
                </a:buClr>
                <a:buSzPct val="100000"/>
                <a:buFont typeface="Calibri"/>
                <a:buNone/>
              </a:pPr>
              <a:r>
                <a:rPr lang="en-US" sz="900" b="0" i="0" u="none" strike="noStrike" cap="none">
                  <a:solidFill>
                    <a:schemeClr val="dk1"/>
                  </a:solidFill>
                  <a:latin typeface="Calibri"/>
                  <a:ea typeface="Calibri"/>
                  <a:cs typeface="Calibri"/>
                  <a:sym typeface="Calibri"/>
                </a:rPr>
                <a:t>2. Purchase        </a:t>
              </a:r>
            </a:p>
            <a:p>
              <a:pPr marL="0" marR="0" lvl="0" indent="-57150" algn="ctr" rtl="0">
                <a:lnSpc>
                  <a:spcPct val="93000"/>
                </a:lnSpc>
                <a:spcBef>
                  <a:spcPts val="0"/>
                </a:spcBef>
                <a:spcAft>
                  <a:spcPts val="0"/>
                </a:spcAft>
                <a:buClr>
                  <a:schemeClr val="dk1"/>
                </a:buClr>
                <a:buSzPct val="100000"/>
                <a:buFont typeface="Calibri"/>
                <a:buNone/>
              </a:pPr>
              <a:r>
                <a:rPr lang="en-US" sz="900" b="0" i="0" u="none" strike="noStrike" cap="none">
                  <a:solidFill>
                    <a:schemeClr val="dk1"/>
                  </a:solidFill>
                  <a:latin typeface="Calibri"/>
                  <a:ea typeface="Calibri"/>
                  <a:cs typeface="Calibri"/>
                  <a:sym typeface="Calibri"/>
                </a:rPr>
                <a:t> contract</a:t>
              </a:r>
            </a:p>
          </p:txBody>
        </p:sp>
        <p:sp>
          <p:nvSpPr>
            <p:cNvPr id="301" name="Shape 301"/>
            <p:cNvSpPr txBox="1"/>
            <p:nvPr/>
          </p:nvSpPr>
          <p:spPr>
            <a:xfrm rot="5400000">
              <a:off x="1711601582" y="838358086"/>
              <a:ext cx="320729004" cy="100805431"/>
            </a:xfrm>
            <a:prstGeom prst="rect">
              <a:avLst/>
            </a:prstGeom>
            <a:noFill/>
            <a:ln>
              <a:noFill/>
            </a:ln>
          </p:spPr>
          <p:txBody>
            <a:bodyPr wrap="square" lIns="91425" tIns="45700" rIns="91425" bIns="45700" anchor="t" anchorCtr="0">
              <a:noAutofit/>
            </a:bodyPr>
            <a:lstStyle/>
            <a:p>
              <a:pPr marL="0" marR="0" lvl="0" indent="-57150" algn="ctr" rtl="0">
                <a:lnSpc>
                  <a:spcPct val="93000"/>
                </a:lnSpc>
                <a:spcBef>
                  <a:spcPts val="0"/>
                </a:spcBef>
                <a:spcAft>
                  <a:spcPts val="0"/>
                </a:spcAft>
                <a:buClr>
                  <a:srgbClr val="595959"/>
                </a:buClr>
                <a:buSzPct val="100000"/>
                <a:buFont typeface="Calibri"/>
                <a:buNone/>
              </a:pPr>
              <a:r>
                <a:rPr lang="en-US" sz="900" b="0" i="0" u="none" strike="noStrike" cap="none">
                  <a:solidFill>
                    <a:srgbClr val="595959"/>
                  </a:solidFill>
                  <a:latin typeface="Calibri"/>
                  <a:ea typeface="Calibri"/>
                  <a:cs typeface="Calibri"/>
                  <a:sym typeface="Calibri"/>
                </a:rPr>
                <a:t>3. Loan contract</a:t>
              </a:r>
            </a:p>
          </p:txBody>
        </p:sp>
        <p:sp>
          <p:nvSpPr>
            <p:cNvPr id="302" name="Shape 302"/>
            <p:cNvSpPr txBox="1"/>
            <p:nvPr/>
          </p:nvSpPr>
          <p:spPr>
            <a:xfrm>
              <a:off x="1474203191" y="1012891664"/>
              <a:ext cx="260618845" cy="99932626"/>
            </a:xfrm>
            <a:prstGeom prst="rect">
              <a:avLst/>
            </a:prstGeom>
            <a:noFill/>
            <a:ln>
              <a:noFill/>
            </a:ln>
          </p:spPr>
          <p:txBody>
            <a:bodyPr wrap="square" lIns="91425" tIns="45700" rIns="91425" bIns="45700" anchor="t" anchorCtr="0">
              <a:noAutofit/>
            </a:bodyPr>
            <a:lstStyle/>
            <a:p>
              <a:pPr marL="171450" marR="0" lvl="0" indent="-228600" algn="ctr" rtl="0">
                <a:lnSpc>
                  <a:spcPct val="93000"/>
                </a:lnSpc>
                <a:spcBef>
                  <a:spcPts val="0"/>
                </a:spcBef>
                <a:spcAft>
                  <a:spcPts val="0"/>
                </a:spcAft>
                <a:buClr>
                  <a:schemeClr val="dk1"/>
                </a:buClr>
                <a:buSzPct val="100000"/>
                <a:buFont typeface="Calibri"/>
                <a:buNone/>
              </a:pPr>
              <a:r>
                <a:rPr lang="en-US" sz="900" b="0" i="0" u="none" strike="noStrike" cap="none">
                  <a:solidFill>
                    <a:schemeClr val="dk1"/>
                  </a:solidFill>
                  <a:latin typeface="Calibri"/>
                  <a:ea typeface="Calibri"/>
                  <a:cs typeface="Calibri"/>
                  <a:sym typeface="Calibri"/>
                </a:rPr>
                <a:t>4. Loan amount</a:t>
              </a:r>
            </a:p>
          </p:txBody>
        </p:sp>
        <p:cxnSp>
          <p:nvCxnSpPr>
            <p:cNvPr id="303" name="Shape 303"/>
            <p:cNvCxnSpPr/>
            <p:nvPr/>
          </p:nvCxnSpPr>
          <p:spPr>
            <a:xfrm rot="10800000">
              <a:off x="1917920415" y="551400039"/>
              <a:ext cx="1678785" cy="741342361"/>
            </a:xfrm>
            <a:prstGeom prst="straightConnector1">
              <a:avLst/>
            </a:prstGeom>
            <a:noFill/>
            <a:ln w="38100" cap="flat" cmpd="sng">
              <a:solidFill>
                <a:srgbClr val="00B050"/>
              </a:solidFill>
              <a:prstDash val="solid"/>
              <a:miter lim="800000"/>
              <a:headEnd type="triangle" w="lg" len="lg"/>
              <a:tailEnd type="none" w="med" len="med"/>
            </a:ln>
          </p:spPr>
        </p:cxnSp>
        <p:sp>
          <p:nvSpPr>
            <p:cNvPr id="304" name="Shape 304"/>
            <p:cNvSpPr/>
            <p:nvPr/>
          </p:nvSpPr>
          <p:spPr>
            <a:xfrm>
              <a:off x="1271619100" y="9922229"/>
              <a:ext cx="330704956" cy="201282440"/>
            </a:xfrm>
            <a:prstGeom prst="ellipse">
              <a:avLst/>
            </a:prstGeom>
            <a:solidFill>
              <a:srgbClr val="DDD9C3"/>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57150" algn="ctr" rtl="0">
                <a:lnSpc>
                  <a:spcPct val="100000"/>
                </a:lnSpc>
                <a:spcBef>
                  <a:spcPts val="0"/>
                </a:spcBef>
                <a:spcAft>
                  <a:spcPts val="0"/>
                </a:spcAft>
                <a:buClr>
                  <a:srgbClr val="000000"/>
                </a:buClr>
                <a:buSzPct val="100000"/>
                <a:buFont typeface="Calibri"/>
                <a:buNone/>
              </a:pPr>
              <a:r>
                <a:rPr lang="en-US" sz="900" b="0" i="0" u="none" strike="noStrike" cap="none">
                  <a:solidFill>
                    <a:srgbClr val="000000"/>
                  </a:solidFill>
                  <a:latin typeface="Calibri"/>
                  <a:ea typeface="Calibri"/>
                  <a:cs typeface="Calibri"/>
                  <a:sym typeface="Calibri"/>
                </a:rPr>
                <a:t>Independent business advisor</a:t>
              </a:r>
            </a:p>
          </p:txBody>
        </p:sp>
        <p:sp>
          <p:nvSpPr>
            <p:cNvPr id="305" name="Shape 305"/>
            <p:cNvSpPr txBox="1"/>
            <p:nvPr/>
          </p:nvSpPr>
          <p:spPr>
            <a:xfrm rot="5400000">
              <a:off x="1769316700" y="840121546"/>
              <a:ext cx="357641396" cy="101530804"/>
            </a:xfrm>
            <a:prstGeom prst="rect">
              <a:avLst/>
            </a:prstGeom>
            <a:noFill/>
            <a:ln>
              <a:noFill/>
            </a:ln>
          </p:spPr>
          <p:txBody>
            <a:bodyPr wrap="square" lIns="91425" tIns="45700" rIns="91425" bIns="45700" anchor="t" anchorCtr="0">
              <a:noAutofit/>
            </a:bodyPr>
            <a:lstStyle/>
            <a:p>
              <a:pPr marL="0" marR="0" lvl="0" indent="-57150" algn="ctr" rtl="0">
                <a:lnSpc>
                  <a:spcPct val="93000"/>
                </a:lnSpc>
                <a:spcBef>
                  <a:spcPts val="0"/>
                </a:spcBef>
                <a:spcAft>
                  <a:spcPts val="0"/>
                </a:spcAft>
                <a:buClr>
                  <a:srgbClr val="595959"/>
                </a:buClr>
                <a:buSzPct val="100000"/>
                <a:buFont typeface="Calibri"/>
                <a:buNone/>
              </a:pPr>
              <a:r>
                <a:rPr lang="en-US" sz="900" b="0" i="0" u="none" strike="noStrike" cap="none">
                  <a:solidFill>
                    <a:srgbClr val="595959"/>
                  </a:solidFill>
                  <a:latin typeface="Calibri"/>
                  <a:ea typeface="Calibri"/>
                  <a:cs typeface="Calibri"/>
                  <a:sym typeface="Calibri"/>
                </a:rPr>
                <a:t>7. Interest and payback</a:t>
              </a:r>
            </a:p>
          </p:txBody>
        </p:sp>
        <p:grpSp>
          <p:nvGrpSpPr>
            <p:cNvPr id="306" name="Shape 306"/>
            <p:cNvGrpSpPr/>
            <p:nvPr/>
          </p:nvGrpSpPr>
          <p:grpSpPr>
            <a:xfrm>
              <a:off x="1543365983" y="1598918400"/>
              <a:ext cx="602236001" cy="250894306"/>
              <a:chOff x="-123438755" y="0"/>
              <a:chExt cx="2147483647" cy="2147483647"/>
            </a:xfrm>
          </p:grpSpPr>
          <p:sp>
            <p:nvSpPr>
              <p:cNvPr id="307" name="Shape 307"/>
              <p:cNvSpPr txBox="1"/>
              <p:nvPr/>
            </p:nvSpPr>
            <p:spPr>
              <a:xfrm>
                <a:off x="629843407" y="138897461"/>
                <a:ext cx="731144310" cy="906409688"/>
              </a:xfrm>
              <a:prstGeom prst="rect">
                <a:avLst/>
              </a:prstGeom>
              <a:noFill/>
              <a:ln>
                <a:noFill/>
              </a:ln>
            </p:spPr>
            <p:txBody>
              <a:bodyPr wrap="square" lIns="91425" tIns="45700" rIns="91425" bIns="45700" anchor="t" anchorCtr="0">
                <a:noAutofit/>
              </a:bodyPr>
              <a:lstStyle/>
              <a:p>
                <a:pPr marL="0" marR="0" lvl="0" indent="-63500" algn="l" rtl="0">
                  <a:lnSpc>
                    <a:spcPct val="93000"/>
                  </a:lnSpc>
                  <a:spcBef>
                    <a:spcPts val="0"/>
                  </a:spcBef>
                  <a:spcAft>
                    <a:spcPts val="0"/>
                  </a:spcAft>
                  <a:buClr>
                    <a:srgbClr val="595959"/>
                  </a:buClr>
                  <a:buSzPct val="100000"/>
                  <a:buFont typeface="Arial"/>
                  <a:buNone/>
                </a:pPr>
                <a:r>
                  <a:rPr lang="en-US" sz="1000" b="0" i="0" u="none" strike="noStrike" cap="none">
                    <a:solidFill>
                      <a:srgbClr val="595959"/>
                    </a:solidFill>
                    <a:latin typeface="Arial"/>
                    <a:ea typeface="Arial"/>
                    <a:cs typeface="Arial"/>
                    <a:sym typeface="Arial"/>
                  </a:rPr>
                  <a:t>Contracts</a:t>
                </a:r>
              </a:p>
            </p:txBody>
          </p:sp>
          <p:cxnSp>
            <p:nvCxnSpPr>
              <p:cNvPr id="308" name="Shape 308"/>
              <p:cNvCxnSpPr/>
              <p:nvPr/>
            </p:nvCxnSpPr>
            <p:spPr>
              <a:xfrm>
                <a:off x="147174976" y="454976495"/>
                <a:ext cx="444688115" cy="6063999"/>
              </a:xfrm>
              <a:prstGeom prst="straightConnector1">
                <a:avLst/>
              </a:prstGeom>
              <a:noFill/>
              <a:ln w="38100" cap="flat" cmpd="sng">
                <a:solidFill>
                  <a:schemeClr val="dk1"/>
                </a:solidFill>
                <a:prstDash val="solid"/>
                <a:miter lim="800000"/>
                <a:headEnd type="triangle" w="lg" len="lg"/>
                <a:tailEnd type="triangle" w="lg" len="lg"/>
              </a:ln>
            </p:spPr>
          </p:cxnSp>
          <p:cxnSp>
            <p:nvCxnSpPr>
              <p:cNvPr id="309" name="Shape 309"/>
              <p:cNvCxnSpPr/>
              <p:nvPr/>
            </p:nvCxnSpPr>
            <p:spPr>
              <a:xfrm>
                <a:off x="142426751" y="1037342889"/>
                <a:ext cx="444689397" cy="12133863"/>
              </a:xfrm>
              <a:prstGeom prst="straightConnector1">
                <a:avLst/>
              </a:prstGeom>
              <a:noFill/>
              <a:ln w="38100" cap="flat" cmpd="sng">
                <a:solidFill>
                  <a:srgbClr val="00B050"/>
                </a:solidFill>
                <a:prstDash val="solid"/>
                <a:miter lim="800000"/>
                <a:headEnd type="triangle" w="lg" len="lg"/>
                <a:tailEnd type="triangle" w="lg" len="lg"/>
              </a:ln>
            </p:spPr>
          </p:cxnSp>
          <p:sp>
            <p:nvSpPr>
              <p:cNvPr id="310" name="Shape 310"/>
              <p:cNvSpPr txBox="1"/>
              <p:nvPr/>
            </p:nvSpPr>
            <p:spPr>
              <a:xfrm>
                <a:off x="647252457" y="661230993"/>
                <a:ext cx="1194803755" cy="922082784"/>
              </a:xfrm>
              <a:prstGeom prst="rect">
                <a:avLst/>
              </a:prstGeom>
              <a:noFill/>
              <a:ln>
                <a:noFill/>
              </a:ln>
            </p:spPr>
            <p:txBody>
              <a:bodyPr wrap="square" lIns="91425" tIns="45700" rIns="91425" bIns="45700" anchor="t" anchorCtr="0">
                <a:noAutofit/>
              </a:bodyPr>
              <a:lstStyle/>
              <a:p>
                <a:pPr marL="0" marR="0" lvl="0" indent="-63500" algn="l" rtl="0">
                  <a:lnSpc>
                    <a:spcPct val="93000"/>
                  </a:lnSpc>
                  <a:spcBef>
                    <a:spcPts val="0"/>
                  </a:spcBef>
                  <a:spcAft>
                    <a:spcPts val="0"/>
                  </a:spcAft>
                  <a:buClr>
                    <a:srgbClr val="595959"/>
                  </a:buClr>
                  <a:buSzPct val="100000"/>
                  <a:buFont typeface="Calibri"/>
                  <a:buNone/>
                </a:pPr>
                <a:r>
                  <a:rPr lang="en-US" sz="1000" b="0" i="0" u="none" strike="noStrike" cap="none">
                    <a:solidFill>
                      <a:srgbClr val="595959"/>
                    </a:solidFill>
                    <a:latin typeface="Calibri"/>
                    <a:ea typeface="Calibri"/>
                    <a:cs typeface="Calibri"/>
                    <a:sym typeface="Calibri"/>
                  </a:rPr>
                  <a:t>Cash Flows</a:t>
                </a:r>
              </a:p>
            </p:txBody>
          </p:sp>
          <p:sp>
            <p:nvSpPr>
              <p:cNvPr id="311" name="Shape 311"/>
              <p:cNvSpPr txBox="1"/>
              <p:nvPr/>
            </p:nvSpPr>
            <p:spPr>
              <a:xfrm>
                <a:off x="-123438755" y="0"/>
                <a:ext cx="2147483647" cy="2147483647"/>
              </a:xfrm>
              <a:prstGeom prst="rect">
                <a:avLst/>
              </a:prstGeom>
              <a:noFill/>
              <a:ln w="25400"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28575"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cxnSp>
            <p:nvCxnSpPr>
              <p:cNvPr id="312" name="Shape 312"/>
              <p:cNvCxnSpPr/>
              <p:nvPr/>
            </p:nvCxnSpPr>
            <p:spPr>
              <a:xfrm>
                <a:off x="142426751" y="1607579683"/>
                <a:ext cx="444689397" cy="6063999"/>
              </a:xfrm>
              <a:prstGeom prst="straightConnector1">
                <a:avLst/>
              </a:prstGeom>
              <a:noFill/>
              <a:ln w="38100" cap="flat" cmpd="sng">
                <a:solidFill>
                  <a:srgbClr val="FFC000"/>
                </a:solidFill>
                <a:prstDash val="solid"/>
                <a:miter lim="800000"/>
                <a:headEnd type="triangle" w="lg" len="lg"/>
                <a:tailEnd type="triangle" w="lg" len="lg"/>
              </a:ln>
            </p:spPr>
          </p:cxnSp>
          <p:sp>
            <p:nvSpPr>
              <p:cNvPr id="313" name="Shape 313"/>
              <p:cNvSpPr txBox="1"/>
              <p:nvPr/>
            </p:nvSpPr>
            <p:spPr>
              <a:xfrm>
                <a:off x="647252457" y="1231467787"/>
                <a:ext cx="1500231189" cy="916015859"/>
              </a:xfrm>
              <a:prstGeom prst="rect">
                <a:avLst/>
              </a:prstGeom>
              <a:noFill/>
              <a:ln>
                <a:noFill/>
              </a:ln>
            </p:spPr>
            <p:txBody>
              <a:bodyPr wrap="square" lIns="91425" tIns="45700" rIns="91425" bIns="45700" anchor="t" anchorCtr="0">
                <a:noAutofit/>
              </a:bodyPr>
              <a:lstStyle/>
              <a:p>
                <a:pPr marL="0" marR="0" lvl="0" indent="-63500" algn="l" rtl="0">
                  <a:lnSpc>
                    <a:spcPct val="93000"/>
                  </a:lnSpc>
                  <a:spcBef>
                    <a:spcPts val="0"/>
                  </a:spcBef>
                  <a:spcAft>
                    <a:spcPts val="0"/>
                  </a:spcAft>
                  <a:buClr>
                    <a:srgbClr val="595959"/>
                  </a:buClr>
                  <a:buSzPct val="100000"/>
                  <a:buFont typeface="Calibri"/>
                  <a:buNone/>
                </a:pPr>
                <a:r>
                  <a:rPr lang="en-US" sz="1000" b="0" i="0" u="none" strike="noStrike" cap="none">
                    <a:solidFill>
                      <a:srgbClr val="595959"/>
                    </a:solidFill>
                    <a:latin typeface="Calibri"/>
                    <a:ea typeface="Calibri"/>
                    <a:cs typeface="Calibri"/>
                    <a:sym typeface="Calibri"/>
                  </a:rPr>
                  <a:t>Installation / service</a:t>
                </a:r>
              </a:p>
            </p:txBody>
          </p:sp>
        </p:grpSp>
        <p:sp>
          <p:nvSpPr>
            <p:cNvPr id="314" name="Shape 314"/>
            <p:cNvSpPr txBox="1"/>
            <p:nvPr/>
          </p:nvSpPr>
          <p:spPr>
            <a:xfrm>
              <a:off x="1457225269" y="804420182"/>
              <a:ext cx="250966423" cy="100641143"/>
            </a:xfrm>
            <a:prstGeom prst="rect">
              <a:avLst/>
            </a:prstGeom>
            <a:noFill/>
            <a:ln>
              <a:noFill/>
            </a:ln>
          </p:spPr>
          <p:txBody>
            <a:bodyPr wrap="square" lIns="91425" tIns="45700" rIns="91425" bIns="45700" anchor="t" anchorCtr="0">
              <a:noAutofit/>
            </a:bodyPr>
            <a:lstStyle/>
            <a:p>
              <a:pPr marL="0" marR="0" lvl="0" indent="-57150" algn="r" rtl="0">
                <a:lnSpc>
                  <a:spcPct val="93000"/>
                </a:lnSpc>
                <a:spcBef>
                  <a:spcPts val="0"/>
                </a:spcBef>
                <a:spcAft>
                  <a:spcPts val="0"/>
                </a:spcAft>
                <a:buClr>
                  <a:schemeClr val="dk1"/>
                </a:buClr>
                <a:buSzPct val="100000"/>
                <a:buFont typeface="Calibri"/>
                <a:buNone/>
              </a:pPr>
              <a:r>
                <a:rPr lang="en-US" sz="900" b="0" i="0" u="none" strike="noStrike" cap="none" dirty="0">
                  <a:solidFill>
                    <a:schemeClr val="dk1"/>
                  </a:solidFill>
                  <a:latin typeface="Calibri"/>
                  <a:ea typeface="Calibri"/>
                  <a:cs typeface="Calibri"/>
                  <a:sym typeface="Calibri"/>
                </a:rPr>
                <a:t>6. Installation</a:t>
              </a:r>
            </a:p>
          </p:txBody>
        </p:sp>
        <p:sp>
          <p:nvSpPr>
            <p:cNvPr id="315" name="Shape 315"/>
            <p:cNvSpPr txBox="1"/>
            <p:nvPr/>
          </p:nvSpPr>
          <p:spPr>
            <a:xfrm>
              <a:off x="1468986251" y="1187494951"/>
              <a:ext cx="248867909" cy="100641143"/>
            </a:xfrm>
            <a:prstGeom prst="rect">
              <a:avLst/>
            </a:prstGeom>
            <a:noFill/>
            <a:ln>
              <a:noFill/>
            </a:ln>
          </p:spPr>
          <p:txBody>
            <a:bodyPr wrap="square" lIns="91425" tIns="45700" rIns="91425" bIns="45700" anchor="t" anchorCtr="0">
              <a:noAutofit/>
            </a:bodyPr>
            <a:lstStyle/>
            <a:p>
              <a:pPr marL="0" marR="0" lvl="0" indent="-57150" algn="ctr" rtl="0">
                <a:lnSpc>
                  <a:spcPct val="93000"/>
                </a:lnSpc>
                <a:spcBef>
                  <a:spcPts val="0"/>
                </a:spcBef>
                <a:spcAft>
                  <a:spcPts val="0"/>
                </a:spcAft>
                <a:buClr>
                  <a:srgbClr val="595959"/>
                </a:buClr>
                <a:buSzPct val="100000"/>
                <a:buFont typeface="Calibri"/>
                <a:buNone/>
              </a:pPr>
              <a:r>
                <a:rPr lang="en-US" sz="900" b="0" i="0" u="none" strike="noStrike" cap="none" dirty="0">
                  <a:solidFill>
                    <a:srgbClr val="595959"/>
                  </a:solidFill>
                  <a:latin typeface="Calibri"/>
                  <a:ea typeface="Calibri"/>
                  <a:cs typeface="Calibri"/>
                  <a:sym typeface="Calibri"/>
                </a:rPr>
                <a:t>1</a:t>
              </a:r>
              <a:r>
                <a:rPr lang="en-US" sz="900" b="0" i="0" u="none" strike="noStrike" cap="none" dirty="0">
                  <a:solidFill>
                    <a:schemeClr val="dk1"/>
                  </a:solidFill>
                  <a:latin typeface="Calibri"/>
                  <a:ea typeface="Calibri"/>
                  <a:cs typeface="Calibri"/>
                  <a:sym typeface="Calibri"/>
                </a:rPr>
                <a:t>. Cooperation</a:t>
              </a:r>
            </a:p>
          </p:txBody>
        </p:sp>
        <p:cxnSp>
          <p:nvCxnSpPr>
            <p:cNvPr id="316" name="Shape 316"/>
            <p:cNvCxnSpPr/>
            <p:nvPr/>
          </p:nvCxnSpPr>
          <p:spPr>
            <a:xfrm rot="10800000">
              <a:off x="1831886893" y="581875969"/>
              <a:ext cx="3357307" cy="690313431"/>
            </a:xfrm>
            <a:prstGeom prst="straightConnector1">
              <a:avLst/>
            </a:prstGeom>
            <a:noFill/>
            <a:ln w="38100" cap="flat" cmpd="sng">
              <a:solidFill>
                <a:schemeClr val="dk1"/>
              </a:solidFill>
              <a:prstDash val="solid"/>
              <a:miter lim="800000"/>
              <a:headEnd type="triangle" w="lg" len="lg"/>
              <a:tailEnd type="triangle" w="lg" len="lg"/>
            </a:ln>
          </p:spPr>
        </p:cxnSp>
        <p:sp>
          <p:nvSpPr>
            <p:cNvPr id="317" name="Shape 317"/>
            <p:cNvSpPr txBox="1"/>
            <p:nvPr/>
          </p:nvSpPr>
          <p:spPr>
            <a:xfrm rot="16200000">
              <a:off x="1252400781" y="421615800"/>
              <a:ext cx="342604015" cy="100805316"/>
            </a:xfrm>
            <a:prstGeom prst="rect">
              <a:avLst/>
            </a:prstGeom>
            <a:noFill/>
            <a:ln>
              <a:noFill/>
            </a:ln>
          </p:spPr>
          <p:txBody>
            <a:bodyPr wrap="square" lIns="91425" tIns="45700" rIns="91425" bIns="45700" anchor="t" anchorCtr="0">
              <a:noAutofit/>
            </a:bodyPr>
            <a:lstStyle/>
            <a:p>
              <a:pPr marL="0" marR="0" lvl="0" indent="-57150" algn="ctr" rtl="0">
                <a:lnSpc>
                  <a:spcPct val="93000"/>
                </a:lnSpc>
                <a:spcBef>
                  <a:spcPts val="0"/>
                </a:spcBef>
                <a:spcAft>
                  <a:spcPts val="0"/>
                </a:spcAft>
                <a:buClr>
                  <a:srgbClr val="595959"/>
                </a:buClr>
                <a:buSzPct val="100000"/>
                <a:buFont typeface="Calibri"/>
                <a:buNone/>
              </a:pPr>
              <a:r>
                <a:rPr lang="en-US" sz="900" b="0" i="0" u="none" strike="noStrike" cap="none" dirty="0">
                  <a:solidFill>
                    <a:srgbClr val="595959"/>
                  </a:solidFill>
                  <a:latin typeface="Calibri"/>
                  <a:ea typeface="Calibri"/>
                  <a:cs typeface="Calibri"/>
                  <a:sym typeface="Calibri"/>
                </a:rPr>
                <a:t>5. Subsidies</a:t>
              </a:r>
            </a:p>
          </p:txBody>
        </p:sp>
        <p:sp>
          <p:nvSpPr>
            <p:cNvPr id="318" name="Shape 318"/>
            <p:cNvSpPr txBox="1"/>
            <p:nvPr/>
          </p:nvSpPr>
          <p:spPr>
            <a:xfrm>
              <a:off x="1592671600" y="49612038"/>
              <a:ext cx="402049805" cy="257272957"/>
            </a:xfrm>
            <a:prstGeom prst="rect">
              <a:avLst/>
            </a:prstGeom>
            <a:noFill/>
            <a:ln>
              <a:noFill/>
            </a:ln>
          </p:spPr>
          <p:txBody>
            <a:bodyPr wrap="square" lIns="91425" tIns="45700" rIns="91425" bIns="45700" anchor="t" anchorCtr="0">
              <a:noAutofit/>
            </a:bodyPr>
            <a:lstStyle/>
            <a:p>
              <a:pPr marL="0" marR="0" lvl="0" indent="-63500" algn="ctr" rtl="0">
                <a:lnSpc>
                  <a:spcPct val="100000"/>
                </a:lnSpc>
                <a:spcBef>
                  <a:spcPts val="0"/>
                </a:spcBef>
                <a:spcAft>
                  <a:spcPts val="0"/>
                </a:spcAft>
                <a:buClr>
                  <a:srgbClr val="000000"/>
                </a:buClr>
                <a:buSzPct val="100000"/>
                <a:buFont typeface="Calibri"/>
                <a:buNone/>
              </a:pPr>
              <a:r>
                <a:rPr lang="en-US" sz="1000" b="0" i="0" u="none" strike="noStrike" cap="none">
                  <a:solidFill>
                    <a:srgbClr val="000000"/>
                  </a:solidFill>
                  <a:latin typeface="Calibri"/>
                  <a:ea typeface="Calibri"/>
                  <a:cs typeface="Calibri"/>
                  <a:sym typeface="Calibri"/>
                </a:rPr>
                <a:t>Fiancing model with</a:t>
              </a:r>
            </a:p>
            <a:p>
              <a:pPr marL="0" marR="0" lvl="0" indent="-63500" algn="ctr" rtl="0">
                <a:lnSpc>
                  <a:spcPct val="100000"/>
                </a:lnSpc>
                <a:spcBef>
                  <a:spcPts val="0"/>
                </a:spcBef>
                <a:spcAft>
                  <a:spcPts val="0"/>
                </a:spcAft>
                <a:buClr>
                  <a:srgbClr val="000000"/>
                </a:buClr>
                <a:buSzPct val="100000"/>
                <a:buFont typeface="Calibri"/>
                <a:buNone/>
              </a:pPr>
              <a:r>
                <a:rPr lang="en-US" sz="1000" b="0" i="0" u="none" strike="noStrike" cap="none">
                  <a:solidFill>
                    <a:srgbClr val="000000"/>
                  </a:solidFill>
                  <a:latin typeface="Calibri"/>
                  <a:ea typeface="Calibri"/>
                  <a:cs typeface="Calibri"/>
                  <a:sym typeface="Calibri"/>
                </a:rPr>
                <a:t>three-party loan contract</a:t>
              </a:r>
            </a:p>
          </p:txBody>
        </p:sp>
        <p:sp>
          <p:nvSpPr>
            <p:cNvPr id="319" name="Shape 319"/>
            <p:cNvSpPr/>
            <p:nvPr/>
          </p:nvSpPr>
          <p:spPr>
            <a:xfrm>
              <a:off x="1580081200" y="1257305600"/>
              <a:ext cx="375610016" cy="240263306"/>
            </a:xfrm>
            <a:prstGeom prst="ellipse">
              <a:avLst/>
            </a:prstGeom>
            <a:solidFill>
              <a:schemeClr val="accent1"/>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76200" algn="ctr" rtl="0">
                <a:lnSpc>
                  <a:spcPct val="100000"/>
                </a:lnSpc>
                <a:spcBef>
                  <a:spcPts val="0"/>
                </a:spcBef>
                <a:spcAft>
                  <a:spcPts val="0"/>
                </a:spcAft>
                <a:buClr>
                  <a:srgbClr val="000000"/>
                </a:buClr>
                <a:buSzPct val="100000"/>
                <a:buFont typeface="Calibri"/>
                <a:buNone/>
              </a:pPr>
              <a:r>
                <a:rPr lang="en-US" sz="1200" b="0" i="0" u="none" strike="noStrike" cap="none" dirty="0">
                  <a:solidFill>
                    <a:srgbClr val="000000"/>
                  </a:solidFill>
                  <a:latin typeface="Calibri"/>
                  <a:ea typeface="Calibri"/>
                  <a:cs typeface="Calibri"/>
                  <a:sym typeface="Calibri"/>
                </a:rPr>
                <a:t>Credo Bank</a:t>
              </a:r>
            </a:p>
          </p:txBody>
        </p:sp>
        <p:cxnSp>
          <p:nvCxnSpPr>
            <p:cNvPr id="320" name="Shape 320"/>
            <p:cNvCxnSpPr/>
            <p:nvPr/>
          </p:nvCxnSpPr>
          <p:spPr>
            <a:xfrm rot="10800000">
              <a:off x="1453758489" y="1138237201"/>
              <a:ext cx="128001411" cy="243098099"/>
            </a:xfrm>
            <a:prstGeom prst="bentConnector2">
              <a:avLst/>
            </a:prstGeom>
            <a:noFill/>
            <a:ln w="38100" cap="flat" cmpd="sng">
              <a:solidFill>
                <a:schemeClr val="dk1"/>
              </a:solidFill>
              <a:prstDash val="solid"/>
              <a:miter lim="800000"/>
              <a:headEnd type="triangle" w="lg" len="lg"/>
              <a:tailEnd type="triangle" w="lg" len="lg"/>
            </a:ln>
          </p:spPr>
        </p:cxnSp>
        <p:cxnSp>
          <p:nvCxnSpPr>
            <p:cNvPr id="321" name="Shape 321"/>
            <p:cNvCxnSpPr/>
            <p:nvPr/>
          </p:nvCxnSpPr>
          <p:spPr>
            <a:xfrm>
              <a:off x="1474742400" y="987984200"/>
              <a:ext cx="292934006" cy="269321503"/>
            </a:xfrm>
            <a:prstGeom prst="bentConnector2">
              <a:avLst/>
            </a:prstGeom>
            <a:noFill/>
            <a:ln w="38100" cap="flat" cmpd="sng">
              <a:solidFill>
                <a:srgbClr val="00B050"/>
              </a:solidFill>
              <a:prstDash val="solid"/>
              <a:miter lim="800000"/>
              <a:headEnd type="triangle" w="lg" len="lg"/>
              <a:tailEnd type="none" w="med" len="med"/>
            </a:ln>
          </p:spPr>
        </p:cxnSp>
        <p:pic>
          <p:nvPicPr>
            <p:cNvPr id="322" name="Shape 322"/>
            <p:cNvPicPr preferRelativeResize="0"/>
            <p:nvPr/>
          </p:nvPicPr>
          <p:blipFill rotWithShape="1">
            <a:blip r:embed="rId3">
              <a:alphaModFix/>
            </a:blip>
            <a:srcRect/>
            <a:stretch/>
          </p:blipFill>
          <p:spPr>
            <a:xfrm>
              <a:off x="557750000" y="82213938"/>
              <a:ext cx="39861007" cy="196033480"/>
            </a:xfrm>
            <a:prstGeom prst="rect">
              <a:avLst/>
            </a:prstGeom>
            <a:solidFill>
              <a:srgbClr val="C4BD97"/>
            </a:solidFill>
            <a:ln>
              <a:noFill/>
            </a:ln>
          </p:spPr>
        </p:pic>
        <p:pic>
          <p:nvPicPr>
            <p:cNvPr id="323" name="Shape 323"/>
            <p:cNvPicPr preferRelativeResize="0"/>
            <p:nvPr/>
          </p:nvPicPr>
          <p:blipFill rotWithShape="1">
            <a:blip r:embed="rId4">
              <a:alphaModFix/>
            </a:blip>
            <a:srcRect/>
            <a:stretch/>
          </p:blipFill>
          <p:spPr>
            <a:xfrm>
              <a:off x="922868300" y="51029428"/>
              <a:ext cx="39441596" cy="196033480"/>
            </a:xfrm>
            <a:prstGeom prst="rect">
              <a:avLst/>
            </a:prstGeom>
            <a:solidFill>
              <a:srgbClr val="C4BD97"/>
            </a:solidFill>
            <a:ln>
              <a:noFill/>
            </a:ln>
          </p:spPr>
        </p:pic>
        <p:pic>
          <p:nvPicPr>
            <p:cNvPr id="324" name="Shape 324"/>
            <p:cNvPicPr preferRelativeResize="0"/>
            <p:nvPr/>
          </p:nvPicPr>
          <p:blipFill rotWithShape="1">
            <a:blip r:embed="rId5">
              <a:alphaModFix/>
            </a:blip>
            <a:srcRect/>
            <a:stretch/>
          </p:blipFill>
          <p:spPr>
            <a:xfrm>
              <a:off x="754577900" y="7796343"/>
              <a:ext cx="39441596" cy="183529740"/>
            </a:xfrm>
            <a:prstGeom prst="rect">
              <a:avLst/>
            </a:prstGeom>
            <a:solidFill>
              <a:srgbClr val="C4BD97"/>
            </a:solidFill>
            <a:ln>
              <a:noFill/>
            </a:ln>
          </p:spPr>
        </p:pic>
        <p:pic>
          <p:nvPicPr>
            <p:cNvPr id="325" name="Shape 325"/>
            <p:cNvPicPr preferRelativeResize="0"/>
            <p:nvPr/>
          </p:nvPicPr>
          <p:blipFill rotWithShape="1">
            <a:blip r:embed="rId6">
              <a:alphaModFix/>
            </a:blip>
            <a:srcRect/>
            <a:stretch/>
          </p:blipFill>
          <p:spPr>
            <a:xfrm>
              <a:off x="402469550" y="0"/>
              <a:ext cx="39441596" cy="183563850"/>
            </a:xfrm>
            <a:prstGeom prst="rect">
              <a:avLst/>
            </a:prstGeom>
            <a:solidFill>
              <a:srgbClr val="C4BD97"/>
            </a:solidFill>
            <a:ln>
              <a:noFill/>
            </a:ln>
          </p:spPr>
        </p:pic>
        <p:pic>
          <p:nvPicPr>
            <p:cNvPr id="326" name="Shape 326"/>
            <p:cNvPicPr preferRelativeResize="0"/>
            <p:nvPr/>
          </p:nvPicPr>
          <p:blipFill rotWithShape="1">
            <a:blip r:embed="rId7">
              <a:alphaModFix/>
            </a:blip>
            <a:srcRect/>
            <a:stretch/>
          </p:blipFill>
          <p:spPr>
            <a:xfrm>
              <a:off x="76381188" y="151670375"/>
              <a:ext cx="39441596" cy="196033480"/>
            </a:xfrm>
            <a:prstGeom prst="rect">
              <a:avLst/>
            </a:prstGeom>
            <a:solidFill>
              <a:srgbClr val="C4BD97"/>
            </a:solidFill>
            <a:ln>
              <a:noFill/>
            </a:ln>
          </p:spPr>
        </p:pic>
        <p:sp>
          <p:nvSpPr>
            <p:cNvPr id="327" name="Shape 327"/>
            <p:cNvSpPr txBox="1"/>
            <p:nvPr/>
          </p:nvSpPr>
          <p:spPr>
            <a:xfrm>
              <a:off x="88971425" y="843401200"/>
              <a:ext cx="1385771027" cy="288457466"/>
            </a:xfrm>
            <a:prstGeom prst="rect">
              <a:avLst/>
            </a:prstGeom>
            <a:solidFill>
              <a:srgbClr val="C6D9F1"/>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63500" algn="r" rtl="0">
                <a:lnSpc>
                  <a:spcPct val="100000"/>
                </a:lnSpc>
                <a:spcBef>
                  <a:spcPts val="0"/>
                </a:spcBef>
                <a:spcAft>
                  <a:spcPts val="0"/>
                </a:spcAft>
                <a:buClr>
                  <a:schemeClr val="dk1"/>
                </a:buClr>
                <a:buSzPct val="100000"/>
                <a:buFont typeface="Calibri"/>
                <a:buNone/>
              </a:pPr>
              <a:endParaRPr sz="1000" b="0" i="0" u="none" strike="noStrike" cap="none" dirty="0">
                <a:solidFill>
                  <a:schemeClr val="dk1"/>
                </a:solidFill>
                <a:latin typeface="Calibri"/>
                <a:ea typeface="Calibri"/>
                <a:cs typeface="Calibri"/>
                <a:sym typeface="Calibri"/>
              </a:endParaRPr>
            </a:p>
            <a:p>
              <a:pPr marL="0" marR="0" lvl="0" indent="-63500" algn="ctr" rtl="0">
                <a:lnSpc>
                  <a:spcPct val="100000"/>
                </a:lnSpc>
                <a:spcBef>
                  <a:spcPts val="0"/>
                </a:spcBef>
                <a:spcAft>
                  <a:spcPts val="0"/>
                </a:spcAft>
                <a:buClr>
                  <a:schemeClr val="dk1"/>
                </a:buClr>
                <a:buSzPct val="100000"/>
                <a:buFont typeface="Calibri"/>
                <a:buNone/>
              </a:pPr>
              <a:endParaRPr sz="1000" b="0" i="0" u="none" strike="noStrike" cap="none" dirty="0">
                <a:solidFill>
                  <a:schemeClr val="dk1"/>
                </a:solidFill>
                <a:latin typeface="Calibri"/>
                <a:ea typeface="Calibri"/>
                <a:cs typeface="Calibri"/>
                <a:sym typeface="Calibri"/>
              </a:endParaRPr>
            </a:p>
            <a:p>
              <a:pPr indent="-76200" algn="ctr">
                <a:buClr>
                  <a:schemeClr val="dk1"/>
                </a:buClr>
                <a:buSzPct val="100000"/>
              </a:pPr>
              <a:r>
                <a:rPr lang="en-US" sz="1200" b="0" i="0" u="none" strike="noStrike" cap="none" dirty="0">
                  <a:solidFill>
                    <a:schemeClr val="dk1"/>
                  </a:solidFill>
                  <a:latin typeface="Calibri"/>
                  <a:ea typeface="Calibri"/>
                  <a:cs typeface="Calibri"/>
                  <a:sym typeface="Calibri"/>
                </a:rPr>
                <a:t>Georgian energy cooperatives; </a:t>
              </a:r>
              <a:r>
                <a:rPr lang="en-US" sz="1200" b="0" i="0" u="none" strike="noStrike" cap="none" dirty="0">
                  <a:solidFill>
                    <a:srgbClr val="00B050"/>
                  </a:solidFill>
                  <a:latin typeface="Calibri"/>
                  <a:ea typeface="Calibri"/>
                  <a:cs typeface="Calibri"/>
                  <a:sym typeface="Calibri"/>
                </a:rPr>
                <a:t>each share 2.500</a:t>
              </a:r>
              <a:r>
                <a:rPr lang="en-US" sz="1200" dirty="0">
                  <a:solidFill>
                    <a:srgbClr val="00B050"/>
                  </a:solidFill>
                  <a:latin typeface="Calibri"/>
                  <a:ea typeface="Calibri"/>
                  <a:cs typeface="Calibri"/>
                  <a:sym typeface="Calibri"/>
                </a:rPr>
                <a:t> €</a:t>
              </a:r>
            </a:p>
          </p:txBody>
        </p:sp>
        <p:sp>
          <p:nvSpPr>
            <p:cNvPr id="328" name="Shape 328"/>
            <p:cNvSpPr txBox="1"/>
            <p:nvPr/>
          </p:nvSpPr>
          <p:spPr>
            <a:xfrm>
              <a:off x="119187988" y="891595400"/>
              <a:ext cx="229143311" cy="123320675"/>
            </a:xfrm>
            <a:prstGeom prst="rect">
              <a:avLst/>
            </a:prstGeom>
            <a:solidFill>
              <a:srgbClr val="B7DEE8"/>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57150" algn="ctr" rtl="0">
                <a:lnSpc>
                  <a:spcPct val="100000"/>
                </a:lnSpc>
                <a:spcBef>
                  <a:spcPts val="0"/>
                </a:spcBef>
                <a:spcAft>
                  <a:spcPts val="0"/>
                </a:spcAft>
                <a:buClr>
                  <a:schemeClr val="dk1"/>
                </a:buClr>
                <a:buSzPct val="100000"/>
                <a:buFont typeface="Calibri"/>
                <a:buNone/>
              </a:pPr>
              <a:r>
                <a:rPr lang="en-US" sz="900" b="0" i="0" u="none" strike="noStrike" cap="none">
                  <a:solidFill>
                    <a:schemeClr val="dk1"/>
                  </a:solidFill>
                  <a:latin typeface="Calibri"/>
                  <a:ea typeface="Calibri"/>
                  <a:cs typeface="Calibri"/>
                  <a:sym typeface="Calibri"/>
                </a:rPr>
                <a:t>Green Energy</a:t>
              </a:r>
            </a:p>
          </p:txBody>
        </p:sp>
        <p:sp>
          <p:nvSpPr>
            <p:cNvPr id="330" name="Shape 330"/>
            <p:cNvSpPr txBox="1"/>
            <p:nvPr/>
          </p:nvSpPr>
          <p:spPr>
            <a:xfrm>
              <a:off x="493563885" y="883090595"/>
              <a:ext cx="229562790" cy="123320838"/>
            </a:xfrm>
            <a:prstGeom prst="rect">
              <a:avLst/>
            </a:prstGeom>
            <a:solidFill>
              <a:srgbClr val="B7DEE8"/>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57150" algn="ctr" rtl="0">
                <a:lnSpc>
                  <a:spcPct val="100000"/>
                </a:lnSpc>
                <a:spcBef>
                  <a:spcPts val="0"/>
                </a:spcBef>
                <a:spcAft>
                  <a:spcPts val="0"/>
                </a:spcAft>
                <a:buClr>
                  <a:schemeClr val="dk1"/>
                </a:buClr>
                <a:buSzPct val="100000"/>
                <a:buFont typeface="Calibri"/>
                <a:buNone/>
              </a:pPr>
              <a:r>
                <a:rPr lang="en-US" sz="900" b="0" i="0" u="none" strike="noStrike" cap="none">
                  <a:solidFill>
                    <a:schemeClr val="dk1"/>
                  </a:solidFill>
                  <a:latin typeface="Calibri"/>
                  <a:ea typeface="Calibri"/>
                  <a:cs typeface="Calibri"/>
                  <a:sym typeface="Calibri"/>
                </a:rPr>
                <a:t>Switch to </a:t>
              </a:r>
            </a:p>
            <a:p>
              <a:pPr marL="0" marR="0" lvl="0" indent="-57150" algn="ctr" rtl="0">
                <a:lnSpc>
                  <a:spcPct val="100000"/>
                </a:lnSpc>
                <a:spcBef>
                  <a:spcPts val="0"/>
                </a:spcBef>
                <a:spcAft>
                  <a:spcPts val="0"/>
                </a:spcAft>
                <a:buClr>
                  <a:schemeClr val="dk1"/>
                </a:buClr>
                <a:buSzPct val="100000"/>
                <a:buFont typeface="Calibri"/>
                <a:buNone/>
              </a:pPr>
              <a:r>
                <a:rPr lang="en-US" sz="900" b="0" i="0" u="none" strike="noStrike" cap="none">
                  <a:solidFill>
                    <a:schemeClr val="dk1"/>
                  </a:solidFill>
                  <a:latin typeface="Calibri"/>
                  <a:ea typeface="Calibri"/>
                  <a:cs typeface="Calibri"/>
                  <a:sym typeface="Calibri"/>
                </a:rPr>
                <a:t> the Sun</a:t>
              </a:r>
            </a:p>
          </p:txBody>
        </p:sp>
        <p:sp>
          <p:nvSpPr>
            <p:cNvPr id="331" name="Shape 331"/>
            <p:cNvSpPr txBox="1"/>
            <p:nvPr/>
          </p:nvSpPr>
          <p:spPr>
            <a:xfrm>
              <a:off x="875738680" y="883909386"/>
              <a:ext cx="229143246" cy="123320838"/>
            </a:xfrm>
            <a:prstGeom prst="rect">
              <a:avLst/>
            </a:prstGeom>
            <a:solidFill>
              <a:srgbClr val="B7DEE8"/>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57150" algn="ctr" rtl="0">
                <a:lnSpc>
                  <a:spcPct val="100000"/>
                </a:lnSpc>
                <a:spcBef>
                  <a:spcPts val="0"/>
                </a:spcBef>
                <a:spcAft>
                  <a:spcPts val="0"/>
                </a:spcAft>
                <a:buClr>
                  <a:schemeClr val="dk1"/>
                </a:buClr>
                <a:buSzPct val="100000"/>
                <a:buFont typeface="Calibri"/>
                <a:buNone/>
              </a:pPr>
              <a:r>
                <a:rPr lang="en-US" sz="900" b="0" i="0" u="none" strike="noStrike" cap="none">
                  <a:solidFill>
                    <a:schemeClr val="dk1"/>
                  </a:solidFill>
                  <a:latin typeface="Calibri"/>
                  <a:ea typeface="Calibri"/>
                  <a:cs typeface="Calibri"/>
                  <a:sym typeface="Calibri"/>
                </a:rPr>
                <a:t>R-Cleen Energy</a:t>
              </a:r>
            </a:p>
          </p:txBody>
        </p:sp>
        <p:sp>
          <p:nvSpPr>
            <p:cNvPr id="332" name="Shape 332"/>
            <p:cNvSpPr txBox="1"/>
            <p:nvPr/>
          </p:nvSpPr>
          <p:spPr>
            <a:xfrm>
              <a:off x="1212318788" y="894430442"/>
              <a:ext cx="246896015" cy="145501846"/>
            </a:xfrm>
            <a:prstGeom prst="rect">
              <a:avLst/>
            </a:prstGeom>
            <a:solidFill>
              <a:srgbClr val="B7DEE8"/>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57150" algn="ctr" rtl="0">
                <a:lnSpc>
                  <a:spcPct val="100000"/>
                </a:lnSpc>
                <a:spcBef>
                  <a:spcPts val="0"/>
                </a:spcBef>
                <a:spcAft>
                  <a:spcPts val="0"/>
                </a:spcAft>
                <a:buClr>
                  <a:schemeClr val="dk1"/>
                </a:buClr>
                <a:buSzPct val="100000"/>
                <a:buFont typeface="Calibri"/>
                <a:buNone/>
              </a:pPr>
              <a:r>
                <a:rPr lang="en-US" sz="900" b="0" i="0" u="none" strike="noStrike" cap="none" dirty="0">
                  <a:solidFill>
                    <a:schemeClr val="dk1"/>
                  </a:solidFill>
                  <a:latin typeface="Calibri"/>
                  <a:ea typeface="Calibri"/>
                  <a:cs typeface="Calibri"/>
                  <a:sym typeface="Calibri"/>
                </a:rPr>
                <a:t>Further SMEs &amp; coops</a:t>
              </a:r>
              <a:endParaRPr lang="en-US" sz="900" b="0" i="0" u="none" strike="noStrike" cap="none" dirty="0">
                <a:solidFill>
                  <a:srgbClr val="00B050"/>
                </a:solidFill>
                <a:latin typeface="Calibri"/>
                <a:ea typeface="Calibri"/>
                <a:cs typeface="Calibri"/>
                <a:sym typeface="Calibri"/>
              </a:endParaRPr>
            </a:p>
          </p:txBody>
        </p:sp>
        <p:cxnSp>
          <p:nvCxnSpPr>
            <p:cNvPr id="333" name="Shape 333"/>
            <p:cNvCxnSpPr/>
            <p:nvPr/>
          </p:nvCxnSpPr>
          <p:spPr>
            <a:xfrm rot="10800000">
              <a:off x="521657827" y="1132567139"/>
              <a:ext cx="1259023" cy="179311661"/>
            </a:xfrm>
            <a:prstGeom prst="straightConnector1">
              <a:avLst/>
            </a:prstGeom>
            <a:noFill/>
            <a:ln w="28575" cap="flat" cmpd="sng">
              <a:solidFill>
                <a:schemeClr val="dk1"/>
              </a:solidFill>
              <a:prstDash val="solid"/>
              <a:miter lim="800000"/>
              <a:headEnd type="triangle" w="lg" len="lg"/>
              <a:tailEnd type="none" w="med" len="med"/>
            </a:ln>
          </p:spPr>
        </p:cxnSp>
        <p:cxnSp>
          <p:nvCxnSpPr>
            <p:cNvPr id="334" name="Shape 334"/>
            <p:cNvCxnSpPr/>
            <p:nvPr/>
          </p:nvCxnSpPr>
          <p:spPr>
            <a:xfrm rot="10800000">
              <a:off x="274888190" y="1131149743"/>
              <a:ext cx="839260" cy="180729057"/>
            </a:xfrm>
            <a:prstGeom prst="straightConnector1">
              <a:avLst/>
            </a:prstGeom>
            <a:noFill/>
            <a:ln w="28575" cap="flat" cmpd="sng">
              <a:solidFill>
                <a:schemeClr val="dk1"/>
              </a:solidFill>
              <a:prstDash val="solid"/>
              <a:miter lim="800000"/>
              <a:headEnd type="triangle" w="lg" len="lg"/>
              <a:tailEnd type="none" w="med" len="med"/>
            </a:ln>
          </p:spPr>
        </p:cxnSp>
        <p:cxnSp>
          <p:nvCxnSpPr>
            <p:cNvPr id="335" name="Shape 335"/>
            <p:cNvCxnSpPr/>
            <p:nvPr/>
          </p:nvCxnSpPr>
          <p:spPr>
            <a:xfrm rot="10800000">
              <a:off x="1053807300" y="1133984524"/>
              <a:ext cx="0" cy="177894276"/>
            </a:xfrm>
            <a:prstGeom prst="straightConnector1">
              <a:avLst/>
            </a:prstGeom>
            <a:noFill/>
            <a:ln w="28575" cap="flat" cmpd="sng">
              <a:solidFill>
                <a:schemeClr val="dk1"/>
              </a:solidFill>
              <a:prstDash val="solid"/>
              <a:miter lim="800000"/>
              <a:headEnd type="triangle" w="lg" len="lg"/>
              <a:tailEnd type="none" w="med" len="med"/>
            </a:ln>
          </p:spPr>
        </p:cxnSp>
        <p:cxnSp>
          <p:nvCxnSpPr>
            <p:cNvPr id="336" name="Shape 336"/>
            <p:cNvCxnSpPr/>
            <p:nvPr/>
          </p:nvCxnSpPr>
          <p:spPr>
            <a:xfrm rot="10800000" flipH="1">
              <a:off x="1286727400" y="1131858670"/>
              <a:ext cx="419762" cy="180020130"/>
            </a:xfrm>
            <a:prstGeom prst="straightConnector1">
              <a:avLst/>
            </a:prstGeom>
            <a:noFill/>
            <a:ln w="28575" cap="flat" cmpd="sng">
              <a:solidFill>
                <a:schemeClr val="dk1"/>
              </a:solidFill>
              <a:prstDash val="solid"/>
              <a:miter lim="800000"/>
              <a:headEnd type="triangle" w="lg" len="lg"/>
              <a:tailEnd type="none" w="med" len="med"/>
            </a:ln>
          </p:spPr>
        </p:cxnSp>
        <p:cxnSp>
          <p:nvCxnSpPr>
            <p:cNvPr id="337" name="Shape 337"/>
            <p:cNvCxnSpPr/>
            <p:nvPr/>
          </p:nvCxnSpPr>
          <p:spPr>
            <a:xfrm rot="10800000">
              <a:off x="276986450" y="1687511226"/>
              <a:ext cx="0" cy="172223774"/>
            </a:xfrm>
            <a:prstGeom prst="straightConnector1">
              <a:avLst/>
            </a:prstGeom>
            <a:noFill/>
            <a:ln w="28575" cap="flat" cmpd="sng">
              <a:solidFill>
                <a:schemeClr val="dk1"/>
              </a:solidFill>
              <a:prstDash val="solid"/>
              <a:miter lim="800000"/>
              <a:headEnd type="none" w="med" len="med"/>
              <a:tailEnd type="triangle" w="lg" len="lg"/>
            </a:ln>
          </p:spPr>
        </p:cxnSp>
        <p:cxnSp>
          <p:nvCxnSpPr>
            <p:cNvPr id="338" name="Shape 338"/>
            <p:cNvCxnSpPr/>
            <p:nvPr/>
          </p:nvCxnSpPr>
          <p:spPr>
            <a:xfrm rot="10800000">
              <a:off x="1433614054" y="211204595"/>
              <a:ext cx="2518046" cy="630779205"/>
            </a:xfrm>
            <a:prstGeom prst="straightConnector1">
              <a:avLst/>
            </a:prstGeom>
            <a:noFill/>
            <a:ln w="38100" cap="flat" cmpd="sng">
              <a:solidFill>
                <a:srgbClr val="00B050"/>
              </a:solidFill>
              <a:prstDash val="solid"/>
              <a:miter lim="800000"/>
              <a:headEnd type="triangle" w="lg" len="lg"/>
              <a:tailEnd type="none" w="med" len="med"/>
            </a:ln>
          </p:spPr>
        </p:cxnSp>
        <p:cxnSp>
          <p:nvCxnSpPr>
            <p:cNvPr id="339" name="Shape 339"/>
            <p:cNvCxnSpPr/>
            <p:nvPr/>
          </p:nvCxnSpPr>
          <p:spPr>
            <a:xfrm rot="10800000">
              <a:off x="522916590" y="1687511226"/>
              <a:ext cx="839260" cy="172223774"/>
            </a:xfrm>
            <a:prstGeom prst="straightConnector1">
              <a:avLst/>
            </a:prstGeom>
            <a:noFill/>
            <a:ln w="28575" cap="flat" cmpd="sng">
              <a:solidFill>
                <a:schemeClr val="dk1"/>
              </a:solidFill>
              <a:prstDash val="solid"/>
              <a:miter lim="800000"/>
              <a:headEnd type="none" w="med" len="med"/>
              <a:tailEnd type="triangle" w="lg" len="lg"/>
            </a:ln>
          </p:spPr>
        </p:cxnSp>
        <p:cxnSp>
          <p:nvCxnSpPr>
            <p:cNvPr id="340" name="Shape 340"/>
            <p:cNvCxnSpPr/>
            <p:nvPr/>
          </p:nvCxnSpPr>
          <p:spPr>
            <a:xfrm rot="10800000">
              <a:off x="780597900" y="1687511226"/>
              <a:ext cx="0" cy="172223774"/>
            </a:xfrm>
            <a:prstGeom prst="straightConnector1">
              <a:avLst/>
            </a:prstGeom>
            <a:noFill/>
            <a:ln w="28575" cap="flat" cmpd="sng">
              <a:solidFill>
                <a:schemeClr val="dk1"/>
              </a:solidFill>
              <a:prstDash val="solid"/>
              <a:miter lim="800000"/>
              <a:headEnd type="none" w="med" len="med"/>
              <a:tailEnd type="triangle" w="lg" len="lg"/>
            </a:ln>
          </p:spPr>
        </p:cxnSp>
        <p:cxnSp>
          <p:nvCxnSpPr>
            <p:cNvPr id="341" name="Shape 341"/>
            <p:cNvCxnSpPr/>
            <p:nvPr/>
          </p:nvCxnSpPr>
          <p:spPr>
            <a:xfrm rot="10800000">
              <a:off x="1057164600" y="1687511226"/>
              <a:ext cx="0" cy="172223774"/>
            </a:xfrm>
            <a:prstGeom prst="straightConnector1">
              <a:avLst/>
            </a:prstGeom>
            <a:noFill/>
            <a:ln w="28575" cap="flat" cmpd="sng">
              <a:solidFill>
                <a:schemeClr val="dk1"/>
              </a:solidFill>
              <a:prstDash val="solid"/>
              <a:miter lim="800000"/>
              <a:headEnd type="none" w="med" len="med"/>
              <a:tailEnd type="triangle" w="lg" len="lg"/>
            </a:ln>
          </p:spPr>
        </p:cxnSp>
        <p:cxnSp>
          <p:nvCxnSpPr>
            <p:cNvPr id="342" name="Shape 342"/>
            <p:cNvCxnSpPr/>
            <p:nvPr/>
          </p:nvCxnSpPr>
          <p:spPr>
            <a:xfrm rot="10800000">
              <a:off x="1290504802" y="1687511226"/>
              <a:ext cx="419498" cy="172223774"/>
            </a:xfrm>
            <a:prstGeom prst="straightConnector1">
              <a:avLst/>
            </a:prstGeom>
            <a:noFill/>
            <a:ln w="28575" cap="flat" cmpd="sng">
              <a:solidFill>
                <a:schemeClr val="dk1"/>
              </a:solidFill>
              <a:prstDash val="solid"/>
              <a:miter lim="800000"/>
              <a:headEnd type="none" w="med" len="med"/>
              <a:tailEnd type="triangle" w="lg" len="lg"/>
            </a:ln>
          </p:spPr>
        </p:cxnSp>
        <p:sp>
          <p:nvSpPr>
            <p:cNvPr id="343" name="Shape 343"/>
            <p:cNvSpPr/>
            <p:nvPr/>
          </p:nvSpPr>
          <p:spPr>
            <a:xfrm>
              <a:off x="154852218" y="578383545"/>
              <a:ext cx="1258609015" cy="192017096"/>
            </a:xfrm>
            <a:prstGeom prst="upArrowCallout">
              <a:avLst>
                <a:gd name="adj1" fmla="val 7565"/>
                <a:gd name="adj2" fmla="val 10320"/>
                <a:gd name="adj3" fmla="val 5400"/>
                <a:gd name="adj4" fmla="val 66442"/>
              </a:avLst>
            </a:prstGeom>
            <a:solidFill>
              <a:srgbClr val="F2F2F2"/>
            </a:solidFill>
            <a:ln w="25400" cap="flat" cmpd="sng">
              <a:solidFill>
                <a:srgbClr val="385D8A"/>
              </a:solidFill>
              <a:prstDash val="solid"/>
              <a:miter lim="800000"/>
              <a:headEnd type="none" w="med" len="med"/>
              <a:tailEnd type="none" w="med" len="med"/>
            </a:ln>
          </p:spPr>
          <p:txBody>
            <a:bodyPr wrap="square" lIns="68575" tIns="34275" rIns="68575" bIns="34275" anchor="ctr" anchorCtr="0">
              <a:noAutofit/>
            </a:bodyPr>
            <a:lstStyle/>
            <a:p>
              <a:pPr marL="0" marR="0" lvl="0" indent="-63500" algn="ctr" rtl="0">
                <a:lnSpc>
                  <a:spcPct val="100000"/>
                </a:lnSpc>
                <a:spcBef>
                  <a:spcPts val="0"/>
                </a:spcBef>
                <a:spcAft>
                  <a:spcPts val="0"/>
                </a:spcAft>
                <a:buClr>
                  <a:schemeClr val="dk1"/>
                </a:buClr>
                <a:buSzPct val="100000"/>
                <a:buFont typeface="Calibri"/>
                <a:buNone/>
              </a:pPr>
              <a:r>
                <a:rPr lang="en-US" sz="1000" b="0" i="0" u="none" strike="noStrike" cap="none" dirty="0">
                  <a:solidFill>
                    <a:schemeClr val="dk1"/>
                  </a:solidFill>
                  <a:latin typeface="Calibri"/>
                  <a:ea typeface="Calibri"/>
                  <a:cs typeface="Calibri"/>
                  <a:sym typeface="Calibri"/>
                </a:rPr>
                <a:t>Transformative potential through ecological, economic and social benefits</a:t>
              </a:r>
            </a:p>
          </p:txBody>
        </p:sp>
        <p:pic>
          <p:nvPicPr>
            <p:cNvPr id="344" name="Shape 344"/>
            <p:cNvPicPr preferRelativeResize="0"/>
            <p:nvPr/>
          </p:nvPicPr>
          <p:blipFill rotWithShape="1">
            <a:blip r:embed="rId4">
              <a:alphaModFix/>
            </a:blip>
            <a:srcRect/>
            <a:stretch/>
          </p:blipFill>
          <p:spPr>
            <a:xfrm>
              <a:off x="1283370000" y="231049550"/>
              <a:ext cx="39441596" cy="196740903"/>
            </a:xfrm>
            <a:prstGeom prst="rect">
              <a:avLst/>
            </a:prstGeom>
            <a:solidFill>
              <a:srgbClr val="C4BD97"/>
            </a:solidFill>
            <a:ln>
              <a:noFill/>
            </a:ln>
          </p:spPr>
        </p:pic>
        <p:pic>
          <p:nvPicPr>
            <p:cNvPr id="345" name="Shape 345"/>
            <p:cNvPicPr preferRelativeResize="0"/>
            <p:nvPr/>
          </p:nvPicPr>
          <p:blipFill rotWithShape="1">
            <a:blip r:embed="rId5">
              <a:alphaModFix/>
            </a:blip>
            <a:srcRect/>
            <a:stretch/>
          </p:blipFill>
          <p:spPr>
            <a:xfrm>
              <a:off x="1181808500" y="21971236"/>
              <a:ext cx="39441596" cy="183529740"/>
            </a:xfrm>
            <a:prstGeom prst="rect">
              <a:avLst/>
            </a:prstGeom>
            <a:solidFill>
              <a:srgbClr val="C4BD97"/>
            </a:solidFill>
            <a:ln>
              <a:noFill/>
            </a:ln>
          </p:spPr>
        </p:pic>
        <p:cxnSp>
          <p:nvCxnSpPr>
            <p:cNvPr id="346" name="Shape 346"/>
            <p:cNvCxnSpPr/>
            <p:nvPr/>
          </p:nvCxnSpPr>
          <p:spPr>
            <a:xfrm rot="10800000" flipH="1">
              <a:off x="779758400" y="1129023894"/>
              <a:ext cx="419762" cy="177893806"/>
            </a:xfrm>
            <a:prstGeom prst="straightConnector1">
              <a:avLst/>
            </a:prstGeom>
            <a:noFill/>
            <a:ln w="28575" cap="flat" cmpd="sng">
              <a:solidFill>
                <a:schemeClr val="dk1"/>
              </a:solidFill>
              <a:prstDash val="solid"/>
              <a:miter lim="800000"/>
              <a:headEnd type="triangle" w="lg" len="lg"/>
              <a:tailEnd type="none" w="med" len="med"/>
            </a:ln>
          </p:spPr>
        </p:cxnSp>
        <p:sp>
          <p:nvSpPr>
            <p:cNvPr id="347" name="Shape 347"/>
            <p:cNvSpPr/>
            <p:nvPr/>
          </p:nvSpPr>
          <p:spPr>
            <a:xfrm>
              <a:off x="1577982900" y="345865375"/>
              <a:ext cx="375610291" cy="240263306"/>
            </a:xfrm>
            <a:prstGeom prst="ellipse">
              <a:avLst/>
            </a:prstGeom>
            <a:solidFill>
              <a:schemeClr val="accent1"/>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76200" algn="ctr" rtl="0">
                <a:lnSpc>
                  <a:spcPct val="100000"/>
                </a:lnSpc>
                <a:spcBef>
                  <a:spcPts val="0"/>
                </a:spcBef>
                <a:spcAft>
                  <a:spcPts val="0"/>
                </a:spcAft>
                <a:buClr>
                  <a:srgbClr val="000000"/>
                </a:buClr>
                <a:buSzPct val="100000"/>
                <a:buFont typeface="Calibri"/>
                <a:buNone/>
              </a:pPr>
              <a:r>
                <a:rPr lang="en-US" sz="1200" b="0" i="0" u="none" strike="noStrike" cap="none">
                  <a:solidFill>
                    <a:srgbClr val="000000"/>
                  </a:solidFill>
                  <a:latin typeface="Calibri"/>
                  <a:ea typeface="Calibri"/>
                  <a:cs typeface="Calibri"/>
                  <a:sym typeface="Calibri"/>
                </a:rPr>
                <a:t>Owner</a:t>
              </a:r>
            </a:p>
            <a:p>
              <a:pPr marL="0" marR="0" lvl="0" indent="-76200" algn="ctr" rtl="0">
                <a:lnSpc>
                  <a:spcPct val="100000"/>
                </a:lnSpc>
                <a:spcBef>
                  <a:spcPts val="0"/>
                </a:spcBef>
                <a:spcAft>
                  <a:spcPts val="0"/>
                </a:spcAft>
                <a:buClr>
                  <a:srgbClr val="000000"/>
                </a:buClr>
                <a:buSzPct val="100000"/>
                <a:buFont typeface="Calibri"/>
                <a:buNone/>
              </a:pPr>
              <a:r>
                <a:rPr lang="en-US" sz="1200" b="0" i="0" u="none" strike="noStrike" cap="none">
                  <a:solidFill>
                    <a:srgbClr val="000000"/>
                  </a:solidFill>
                  <a:latin typeface="Calibri"/>
                  <a:ea typeface="Calibri"/>
                  <a:cs typeface="Calibri"/>
                  <a:sym typeface="Calibri"/>
                </a:rPr>
                <a:t>Households</a:t>
              </a:r>
            </a:p>
          </p:txBody>
        </p:sp>
        <p:cxnSp>
          <p:nvCxnSpPr>
            <p:cNvPr id="348" name="Shape 348"/>
            <p:cNvCxnSpPr/>
            <p:nvPr/>
          </p:nvCxnSpPr>
          <p:spPr>
            <a:xfrm flipH="1">
              <a:off x="1464670278" y="464933900"/>
              <a:ext cx="113312622" cy="378467308"/>
            </a:xfrm>
            <a:prstGeom prst="bentConnector2">
              <a:avLst/>
            </a:prstGeom>
            <a:noFill/>
            <a:ln w="38100" cap="flat" cmpd="sng">
              <a:solidFill>
                <a:schemeClr val="dk1"/>
              </a:solidFill>
              <a:prstDash val="solid"/>
              <a:miter lim="800000"/>
              <a:headEnd type="triangle" w="lg" len="lg"/>
              <a:tailEnd type="triangle" w="lg" len="lg"/>
            </a:ln>
          </p:spPr>
        </p:cxnSp>
        <p:cxnSp>
          <p:nvCxnSpPr>
            <p:cNvPr id="349" name="Shape 349"/>
            <p:cNvCxnSpPr/>
            <p:nvPr/>
          </p:nvCxnSpPr>
          <p:spPr>
            <a:xfrm rot="10800000" flipH="1">
              <a:off x="1474742400" y="586128706"/>
              <a:ext cx="291255203" cy="356496094"/>
            </a:xfrm>
            <a:prstGeom prst="bentConnector2">
              <a:avLst/>
            </a:prstGeom>
            <a:noFill/>
            <a:ln w="38100" cap="flat" cmpd="sng">
              <a:solidFill>
                <a:srgbClr val="FFC000"/>
              </a:solidFill>
              <a:prstDash val="solid"/>
              <a:miter lim="800000"/>
              <a:headEnd type="none" w="med" len="med"/>
              <a:tailEnd type="triangle" w="lg" len="lg"/>
            </a:ln>
          </p:spPr>
        </p:cxnSp>
        <p:pic>
          <p:nvPicPr>
            <p:cNvPr id="350" name="Shape 350"/>
            <p:cNvPicPr preferRelativeResize="0"/>
            <p:nvPr/>
          </p:nvPicPr>
          <p:blipFill rotWithShape="1">
            <a:blip r:embed="rId6">
              <a:alphaModFix/>
            </a:blip>
            <a:srcRect/>
            <a:stretch/>
          </p:blipFill>
          <p:spPr>
            <a:xfrm>
              <a:off x="7973902" y="507458000"/>
              <a:ext cx="39441596" cy="183563850"/>
            </a:xfrm>
            <a:prstGeom prst="rect">
              <a:avLst/>
            </a:prstGeom>
            <a:solidFill>
              <a:srgbClr val="C4BD97"/>
            </a:solidFill>
            <a:ln>
              <a:noFill/>
            </a:ln>
          </p:spPr>
        </p:pic>
        <p:pic>
          <p:nvPicPr>
            <p:cNvPr id="351" name="Shape 351"/>
            <p:cNvPicPr preferRelativeResize="0"/>
            <p:nvPr/>
          </p:nvPicPr>
          <p:blipFill rotWithShape="1">
            <a:blip r:embed="rId7">
              <a:alphaModFix/>
            </a:blip>
            <a:srcRect/>
            <a:stretch/>
          </p:blipFill>
          <p:spPr>
            <a:xfrm>
              <a:off x="214035025" y="34019753"/>
              <a:ext cx="39441596" cy="196033480"/>
            </a:xfrm>
            <a:prstGeom prst="rect">
              <a:avLst/>
            </a:prstGeom>
            <a:solidFill>
              <a:srgbClr val="C4BD97"/>
            </a:solidFill>
            <a:ln>
              <a:noFill/>
            </a:ln>
          </p:spPr>
        </p:pic>
        <p:pic>
          <p:nvPicPr>
            <p:cNvPr id="352" name="Shape 352"/>
            <p:cNvPicPr preferRelativeResize="0"/>
            <p:nvPr/>
          </p:nvPicPr>
          <p:blipFill rotWithShape="1">
            <a:blip r:embed="rId6">
              <a:alphaModFix/>
            </a:blip>
            <a:srcRect/>
            <a:stretch/>
          </p:blipFill>
          <p:spPr>
            <a:xfrm>
              <a:off x="1061361400" y="98515094"/>
              <a:ext cx="39441596" cy="183563400"/>
            </a:xfrm>
            <a:prstGeom prst="rect">
              <a:avLst/>
            </a:prstGeom>
            <a:solidFill>
              <a:srgbClr val="C4BD97"/>
            </a:solidFill>
            <a:ln>
              <a:noFill/>
            </a:ln>
          </p:spPr>
        </p:pic>
        <p:pic>
          <p:nvPicPr>
            <p:cNvPr id="353" name="Shape 353"/>
            <p:cNvPicPr preferRelativeResize="0"/>
            <p:nvPr/>
          </p:nvPicPr>
          <p:blipFill rotWithShape="1">
            <a:blip r:embed="rId7">
              <a:alphaModFix/>
            </a:blip>
            <a:srcRect/>
            <a:stretch/>
          </p:blipFill>
          <p:spPr>
            <a:xfrm>
              <a:off x="0" y="846236000"/>
              <a:ext cx="39441596" cy="196033480"/>
            </a:xfrm>
            <a:prstGeom prst="rect">
              <a:avLst/>
            </a:prstGeom>
            <a:solidFill>
              <a:srgbClr val="C4BD97"/>
            </a:solidFill>
            <a:ln>
              <a:noFill/>
            </a:ln>
          </p:spPr>
        </p:pic>
        <p:sp>
          <p:nvSpPr>
            <p:cNvPr id="354" name="Shape 354"/>
            <p:cNvSpPr txBox="1"/>
            <p:nvPr/>
          </p:nvSpPr>
          <p:spPr>
            <a:xfrm>
              <a:off x="120545600" y="324894550"/>
              <a:ext cx="1208247620" cy="206071335"/>
            </a:xfrm>
            <a:prstGeom prst="rect">
              <a:avLst/>
            </a:prstGeom>
            <a:noFill/>
            <a:ln>
              <a:noFill/>
            </a:ln>
          </p:spPr>
          <p:txBody>
            <a:bodyPr wrap="square" lIns="91425" tIns="45700" rIns="91425" bIns="45700" anchor="t" anchorCtr="0">
              <a:noAutofit/>
            </a:bodyPr>
            <a:lstStyle/>
            <a:p>
              <a:pPr marL="0" marR="0" lvl="0" indent="-76200" algn="ctr" rtl="0">
                <a:lnSpc>
                  <a:spcPct val="100000"/>
                </a:lnSpc>
                <a:spcBef>
                  <a:spcPts val="0"/>
                </a:spcBef>
                <a:spcAft>
                  <a:spcPts val="0"/>
                </a:spcAft>
                <a:buClr>
                  <a:srgbClr val="1F4E79"/>
                </a:buClr>
                <a:buSzPct val="100000"/>
                <a:buFont typeface="Arial"/>
                <a:buNone/>
              </a:pPr>
              <a:r>
                <a:rPr lang="en-US" sz="1200" b="0" i="0" u="none" strike="noStrike" cap="none">
                  <a:solidFill>
                    <a:srgbClr val="1F4E79"/>
                  </a:solidFill>
                  <a:latin typeface="Arial"/>
                  <a:ea typeface="Arial"/>
                  <a:cs typeface="Arial"/>
                  <a:sym typeface="Arial"/>
                </a:rPr>
                <a:t>Active citizens as cooperative members, employees, </a:t>
              </a:r>
            </a:p>
            <a:p>
              <a:pPr marL="0" marR="0" lvl="0" indent="-76200" algn="ctr" rtl="0">
                <a:lnSpc>
                  <a:spcPct val="100000"/>
                </a:lnSpc>
                <a:spcBef>
                  <a:spcPts val="0"/>
                </a:spcBef>
                <a:spcAft>
                  <a:spcPts val="0"/>
                </a:spcAft>
                <a:buClr>
                  <a:srgbClr val="1F4E79"/>
                </a:buClr>
                <a:buSzPct val="100000"/>
                <a:buFont typeface="Arial"/>
                <a:buNone/>
              </a:pPr>
              <a:r>
                <a:rPr lang="en-US" sz="1200" b="0" i="0" u="none" strike="noStrike" cap="none">
                  <a:solidFill>
                    <a:srgbClr val="1F4E79"/>
                  </a:solidFill>
                  <a:latin typeface="Arial"/>
                  <a:ea typeface="Arial"/>
                  <a:cs typeface="Arial"/>
                  <a:sym typeface="Arial"/>
                </a:rPr>
                <a:t>energy entrepreneurs and investors  </a:t>
              </a:r>
            </a:p>
          </p:txBody>
        </p:sp>
      </p:grpSp>
      <p:sp>
        <p:nvSpPr>
          <p:cNvPr id="355" name="Shape 355"/>
          <p:cNvSpPr txBox="1">
            <a:spLocks noGrp="1"/>
          </p:cNvSpPr>
          <p:nvPr>
            <p:ph type="title"/>
          </p:nvPr>
        </p:nvSpPr>
        <p:spPr>
          <a:xfrm>
            <a:off x="485640" y="140156"/>
            <a:ext cx="8640762" cy="863600"/>
          </a:xfrm>
          <a:prstGeom prst="rect">
            <a:avLst/>
          </a:prstGeom>
          <a:noFill/>
          <a:ln>
            <a:noFill/>
          </a:ln>
        </p:spPr>
        <p:txBody>
          <a:bodyPr wrap="square" lIns="91425" tIns="45700" rIns="91425" bIns="45700" anchor="ctr" anchorCtr="0">
            <a:noAutofit/>
          </a:bodyPr>
          <a:lstStyle/>
          <a:p>
            <a:pPr marL="174625" lvl="0" indent="7938">
              <a:buClr>
                <a:srgbClr val="FF9900"/>
              </a:buClr>
              <a:buSzPct val="100000"/>
            </a:pPr>
            <a:r>
              <a:rPr lang="en-US" sz="3200" dirty="0">
                <a:solidFill>
                  <a:schemeClr val="tx1"/>
                </a:solidFill>
              </a:rPr>
              <a:t>Good practice</a:t>
            </a:r>
            <a:br>
              <a:rPr lang="en-US" sz="3200" dirty="0">
                <a:solidFill>
                  <a:schemeClr val="tx1"/>
                </a:solidFill>
              </a:rPr>
            </a:br>
            <a:r>
              <a:rPr lang="en-US" sz="3200" dirty="0">
                <a:solidFill>
                  <a:schemeClr val="tx1"/>
                </a:solidFill>
              </a:rPr>
              <a:t>Georgian energy cooperatives and SMEs</a:t>
            </a:r>
            <a:endParaRPr lang="en-US" sz="3200" b="0" i="0" u="none" strike="noStrike" cap="none" dirty="0">
              <a:solidFill>
                <a:schemeClr val="tx1"/>
              </a:solidFill>
              <a:sym typeface="Calibri"/>
            </a:endParaRPr>
          </a:p>
        </p:txBody>
      </p:sp>
    </p:spTree>
    <p:extLst>
      <p:ext uri="{BB962C8B-B14F-4D97-AF65-F5344CB8AC3E}">
        <p14:creationId xmlns:p14="http://schemas.microsoft.com/office/powerpoint/2010/main" val="401404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C2821A0B-BDCE-4220-BA11-B55849401CEE}"/>
              </a:ext>
            </a:extLst>
          </p:cNvPr>
          <p:cNvSpPr>
            <a:spLocks noGrp="1"/>
          </p:cNvSpPr>
          <p:nvPr>
            <p:ph type="title"/>
          </p:nvPr>
        </p:nvSpPr>
        <p:spPr>
          <a:xfrm>
            <a:off x="389573" y="30798"/>
            <a:ext cx="7772400" cy="1143000"/>
          </a:xfrm>
        </p:spPr>
        <p:txBody>
          <a:bodyPr>
            <a:normAutofit/>
          </a:bodyPr>
          <a:lstStyle/>
          <a:p>
            <a:pPr>
              <a:buClr>
                <a:srgbClr val="000000"/>
              </a:buClr>
              <a:buSzPct val="45000"/>
              <a:defRPr/>
            </a:pPr>
            <a:r>
              <a:rPr lang="en-GB" altLang="de-DE" sz="2800" dirty="0">
                <a:solidFill>
                  <a:srgbClr val="FF9900"/>
                </a:solidFill>
                <a:cs typeface="+mj-cs"/>
              </a:rPr>
              <a:t>“Putting citizens at the heart of the energy transition” </a:t>
            </a:r>
            <a:endParaRPr lang="de-DE" sz="2800" dirty="0">
              <a:solidFill>
                <a:srgbClr val="FF9900"/>
              </a:solidFill>
              <a:latin typeface="+mn-lt"/>
              <a:ea typeface="+mn-ea"/>
              <a:cs typeface="+mn-cs"/>
            </a:endParaRPr>
          </a:p>
        </p:txBody>
      </p:sp>
      <p:sp>
        <p:nvSpPr>
          <p:cNvPr id="9219" name="Inhaltsplatzhalter 2">
            <a:extLst>
              <a:ext uri="{FF2B5EF4-FFF2-40B4-BE49-F238E27FC236}">
                <a16:creationId xmlns:a16="http://schemas.microsoft.com/office/drawing/2014/main" id="{D919C478-0AFC-4688-B4C3-8ADFAED0A460}"/>
              </a:ext>
            </a:extLst>
          </p:cNvPr>
          <p:cNvSpPr>
            <a:spLocks noGrp="1"/>
          </p:cNvSpPr>
          <p:nvPr>
            <p:ph idx="1"/>
          </p:nvPr>
        </p:nvSpPr>
        <p:spPr>
          <a:xfrm>
            <a:off x="389573" y="1173798"/>
            <a:ext cx="7632700" cy="5184775"/>
          </a:xfrm>
        </p:spPr>
        <p:txBody>
          <a:bodyPr/>
          <a:lstStyle/>
          <a:p>
            <a:pPr marL="177800" indent="-177800">
              <a:defRPr/>
            </a:pPr>
            <a:r>
              <a:rPr lang="en-GB" sz="1800" dirty="0">
                <a:ea typeface="+mn-ea"/>
                <a:cs typeface="+mn-cs"/>
              </a:rPr>
              <a:t>Citizens = most important impetus for the energy turnaround</a:t>
            </a:r>
          </a:p>
          <a:p>
            <a:pPr marL="177800" indent="-177800">
              <a:defRPr/>
            </a:pPr>
            <a:r>
              <a:rPr lang="en-GB" sz="1800" dirty="0">
                <a:ea typeface="+mn-ea"/>
                <a:cs typeface="+mn-cs"/>
              </a:rPr>
              <a:t>Energy communities/SMEs as democratic and realistic way of funding.</a:t>
            </a:r>
          </a:p>
          <a:p>
            <a:pPr marL="0" indent="0">
              <a:buNone/>
              <a:defRPr/>
            </a:pPr>
            <a:endParaRPr lang="de-DE" sz="1800" dirty="0">
              <a:ea typeface="+mn-ea"/>
              <a:cs typeface="+mn-cs"/>
            </a:endParaRPr>
          </a:p>
          <a:p>
            <a:pPr>
              <a:defRPr/>
            </a:pPr>
            <a:endParaRPr lang="de-DE" sz="1800" b="1" dirty="0">
              <a:ea typeface="+mn-ea"/>
              <a:cs typeface="+mn-cs"/>
            </a:endParaRPr>
          </a:p>
          <a:p>
            <a:pPr>
              <a:defRPr/>
            </a:pPr>
            <a:endParaRPr lang="de-DE" sz="2000" dirty="0">
              <a:ea typeface="+mn-ea"/>
              <a:cs typeface="+mn-cs"/>
            </a:endParaRPr>
          </a:p>
          <a:p>
            <a:pPr>
              <a:defRPr/>
            </a:pPr>
            <a:endParaRPr lang="de-DE" sz="1800" dirty="0">
              <a:ea typeface="+mn-ea"/>
              <a:cs typeface="+mn-cs"/>
            </a:endParaRPr>
          </a:p>
        </p:txBody>
      </p:sp>
      <p:pic>
        <p:nvPicPr>
          <p:cNvPr id="5" name="Grafik 4">
            <a:extLst>
              <a:ext uri="{FF2B5EF4-FFF2-40B4-BE49-F238E27FC236}">
                <a16:creationId xmlns:a16="http://schemas.microsoft.com/office/drawing/2014/main" id="{EDF9D5AB-D5D0-4232-ABA1-AFFC08208D32}"/>
              </a:ext>
            </a:extLst>
          </p:cNvPr>
          <p:cNvPicPr>
            <a:picLocks noChangeAspect="1"/>
          </p:cNvPicPr>
          <p:nvPr/>
        </p:nvPicPr>
        <p:blipFill>
          <a:blip r:embed="rId3"/>
          <a:stretch>
            <a:fillRect/>
          </a:stretch>
        </p:blipFill>
        <p:spPr>
          <a:xfrm>
            <a:off x="0" y="2037398"/>
            <a:ext cx="5311140" cy="3011256"/>
          </a:xfrm>
          <a:prstGeom prst="rect">
            <a:avLst/>
          </a:prstGeom>
        </p:spPr>
      </p:pic>
      <p:pic>
        <p:nvPicPr>
          <p:cNvPr id="12" name="Content Placeholder 3">
            <a:extLst>
              <a:ext uri="{FF2B5EF4-FFF2-40B4-BE49-F238E27FC236}">
                <a16:creationId xmlns:a16="http://schemas.microsoft.com/office/drawing/2014/main" id="{31A1E646-DCF1-4D1A-9A32-3B1DC83E34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713" y="2366358"/>
            <a:ext cx="3243084" cy="2342221"/>
          </a:xfrm>
          <a:prstGeom prst="rect">
            <a:avLst/>
          </a:prstGeom>
          <a:noFill/>
          <a:ln>
            <a:noFill/>
          </a:ln>
        </p:spPr>
      </p:pic>
      <p:pic>
        <p:nvPicPr>
          <p:cNvPr id="13" name="Content Placeholder 6">
            <a:extLst>
              <a:ext uri="{FF2B5EF4-FFF2-40B4-BE49-F238E27FC236}">
                <a16:creationId xmlns:a16="http://schemas.microsoft.com/office/drawing/2014/main" id="{295F7812-466A-42D0-BD62-8FCD554FD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712" y="4711647"/>
            <a:ext cx="3226287" cy="2139116"/>
          </a:xfrm>
          <a:prstGeom prst="rect">
            <a:avLst/>
          </a:prstGeom>
        </p:spPr>
      </p:pic>
      <p:sp>
        <p:nvSpPr>
          <p:cNvPr id="6" name="Rechteck 5">
            <a:extLst>
              <a:ext uri="{FF2B5EF4-FFF2-40B4-BE49-F238E27FC236}">
                <a16:creationId xmlns:a16="http://schemas.microsoft.com/office/drawing/2014/main" id="{1ED107CD-F6D2-4EE2-AFA1-264D004FE004}"/>
              </a:ext>
            </a:extLst>
          </p:cNvPr>
          <p:cNvSpPr/>
          <p:nvPr/>
        </p:nvSpPr>
        <p:spPr>
          <a:xfrm>
            <a:off x="94980" y="5219547"/>
            <a:ext cx="5627946" cy="1631216"/>
          </a:xfrm>
          <a:prstGeom prst="rect">
            <a:avLst/>
          </a:prstGeom>
        </p:spPr>
        <p:txBody>
          <a:bodyPr wrap="square">
            <a:spAutoFit/>
          </a:bodyPr>
          <a:lstStyle/>
          <a:p>
            <a:pPr marL="177800" lvl="0" indent="-177800">
              <a:spcBef>
                <a:spcPts val="640"/>
              </a:spcBef>
              <a:buClr>
                <a:srgbClr val="0070B9"/>
              </a:buClr>
              <a:buSzPct val="100000"/>
              <a:buFont typeface="Arial"/>
              <a:buChar char="•"/>
              <a:defRPr/>
            </a:pPr>
            <a:r>
              <a:rPr lang="hr-HR" dirty="0">
                <a:solidFill>
                  <a:srgbClr val="0070B9"/>
                </a:solidFill>
                <a:latin typeface="Calibri"/>
                <a:ea typeface="+mn-ea"/>
                <a:cs typeface="+mn-cs"/>
                <a:sym typeface="Calibri"/>
              </a:rPr>
              <a:t>264 millions of EU citizens could </a:t>
            </a:r>
            <a:r>
              <a:rPr lang="de-DE" dirty="0" err="1">
                <a:solidFill>
                  <a:srgbClr val="0070B9"/>
                </a:solidFill>
                <a:latin typeface="Calibri"/>
                <a:ea typeface="+mn-ea"/>
                <a:cs typeface="+mn-cs"/>
                <a:sym typeface="Calibri"/>
              </a:rPr>
              <a:t>produce</a:t>
            </a:r>
            <a:r>
              <a:rPr lang="de-DE" dirty="0">
                <a:solidFill>
                  <a:srgbClr val="0070B9"/>
                </a:solidFill>
                <a:latin typeface="Calibri"/>
                <a:ea typeface="+mn-ea"/>
                <a:cs typeface="+mn-cs"/>
                <a:sym typeface="Calibri"/>
              </a:rPr>
              <a:t> </a:t>
            </a:r>
            <a:r>
              <a:rPr lang="hr-HR" dirty="0">
                <a:solidFill>
                  <a:srgbClr val="0070B9"/>
                </a:solidFill>
                <a:latin typeface="Calibri"/>
                <a:ea typeface="+mn-ea"/>
                <a:cs typeface="+mn-cs"/>
                <a:sym typeface="Calibri"/>
              </a:rPr>
              <a:t>their own electricity by 2050</a:t>
            </a:r>
          </a:p>
          <a:p>
            <a:pPr marL="177800" lvl="0" indent="-177800">
              <a:spcBef>
                <a:spcPts val="640"/>
              </a:spcBef>
              <a:buClr>
                <a:srgbClr val="0070B9"/>
              </a:buClr>
              <a:buSzPct val="100000"/>
              <a:buFont typeface="Arial"/>
              <a:buChar char="•"/>
              <a:defRPr/>
            </a:pPr>
            <a:r>
              <a:rPr lang="hr-HR" dirty="0">
                <a:solidFill>
                  <a:srgbClr val="0070B9"/>
                </a:solidFill>
                <a:latin typeface="Calibri"/>
                <a:ea typeface="+mn-ea"/>
                <a:cs typeface="+mn-cs"/>
                <a:sym typeface="Calibri"/>
              </a:rPr>
              <a:t>C</a:t>
            </a:r>
            <a:r>
              <a:rPr lang="en-US" dirty="0" err="1">
                <a:solidFill>
                  <a:srgbClr val="0070B9"/>
                </a:solidFill>
                <a:latin typeface="Calibri"/>
                <a:ea typeface="+mn-ea"/>
                <a:cs typeface="+mn-cs"/>
                <a:sym typeface="Calibri"/>
              </a:rPr>
              <a:t>ooperatives</a:t>
            </a:r>
            <a:r>
              <a:rPr lang="en-US" dirty="0">
                <a:solidFill>
                  <a:srgbClr val="0070B9"/>
                </a:solidFill>
                <a:latin typeface="Calibri"/>
                <a:ea typeface="+mn-ea"/>
                <a:cs typeface="+mn-cs"/>
                <a:sym typeface="Calibri"/>
              </a:rPr>
              <a:t> could contribute 37% of the electricity produced</a:t>
            </a:r>
          </a:p>
          <a:p>
            <a:pPr marL="177800" lvl="0" indent="-177800">
              <a:spcBef>
                <a:spcPts val="640"/>
              </a:spcBef>
              <a:buClr>
                <a:srgbClr val="0070B9"/>
              </a:buClr>
              <a:buSzPct val="100000"/>
              <a:buFont typeface="Arial"/>
              <a:buChar char="•"/>
              <a:defRPr/>
            </a:pPr>
            <a:r>
              <a:rPr lang="en-US" dirty="0">
                <a:solidFill>
                  <a:srgbClr val="0070B9"/>
                </a:solidFill>
                <a:latin typeface="Calibri"/>
                <a:ea typeface="+mn-ea"/>
                <a:cs typeface="+mn-cs"/>
                <a:sym typeface="Calibri"/>
              </a:rPr>
              <a:t>50% of electricity can be produced locally by private households, SMEs, cooperatives, municipalities till 2050</a:t>
            </a:r>
          </a:p>
          <a:p>
            <a:pPr lvl="0">
              <a:spcBef>
                <a:spcPts val="640"/>
              </a:spcBef>
              <a:buClr>
                <a:srgbClr val="0070B9"/>
              </a:buClr>
              <a:buSzPct val="100000"/>
              <a:defRPr/>
            </a:pPr>
            <a:endParaRPr lang="en-US" dirty="0">
              <a:solidFill>
                <a:srgbClr val="0070B9"/>
              </a:solidFill>
              <a:latin typeface="Calibri"/>
              <a:ea typeface="+mn-ea"/>
              <a:cs typeface="+mn-cs"/>
              <a:sym typeface="Calibri"/>
            </a:endParaRPr>
          </a:p>
          <a:p>
            <a:pPr lvl="0">
              <a:spcBef>
                <a:spcPts val="640"/>
              </a:spcBef>
              <a:buClr>
                <a:srgbClr val="0070B9"/>
              </a:buClr>
              <a:buSzPct val="100000"/>
              <a:defRPr/>
            </a:pPr>
            <a:r>
              <a:rPr lang="en-US" sz="1000" dirty="0">
                <a:solidFill>
                  <a:srgbClr val="0070B9"/>
                </a:solidFill>
                <a:latin typeface="Calibri"/>
                <a:ea typeface="+mn-ea"/>
                <a:cs typeface="+mn-cs"/>
                <a:sym typeface="Calibri"/>
              </a:rPr>
              <a:t>Source: </a:t>
            </a:r>
            <a:r>
              <a:rPr lang="hr-HR" sz="1000" dirty="0">
                <a:solidFill>
                  <a:srgbClr val="0070B9"/>
                </a:solidFill>
                <a:latin typeface="Calibri"/>
                <a:ea typeface="+mn-ea"/>
                <a:cs typeface="+mn-cs"/>
                <a:sym typeface="Calibri"/>
              </a:rPr>
              <a:t>Report </a:t>
            </a:r>
            <a:r>
              <a:rPr lang="en-US" sz="1000" dirty="0">
                <a:solidFill>
                  <a:srgbClr val="0070B9"/>
                </a:solidFill>
                <a:latin typeface="Calibri"/>
                <a:ea typeface="+mn-ea"/>
                <a:cs typeface="+mn-cs"/>
                <a:sym typeface="Calibri"/>
              </a:rPr>
              <a:t>“Putting citizens at the heart of the energy transition” (</a:t>
            </a:r>
            <a:r>
              <a:rPr lang="en-US" sz="1000" dirty="0" err="1">
                <a:solidFill>
                  <a:srgbClr val="0070B9"/>
                </a:solidFill>
                <a:latin typeface="Calibri"/>
                <a:ea typeface="+mn-ea"/>
                <a:cs typeface="+mn-cs"/>
                <a:sym typeface="Calibri"/>
              </a:rPr>
              <a:t>REScoop</a:t>
            </a:r>
            <a:r>
              <a:rPr lang="en-US" sz="1000" dirty="0">
                <a:solidFill>
                  <a:srgbClr val="0070B9"/>
                </a:solidFill>
                <a:latin typeface="Calibri"/>
                <a:ea typeface="+mn-ea"/>
                <a:cs typeface="+mn-cs"/>
                <a:sym typeface="Calibri"/>
              </a:rPr>
              <a:t> 2016) </a:t>
            </a:r>
          </a:p>
        </p:txBody>
      </p:sp>
    </p:spTree>
    <p:extLst>
      <p:ext uri="{BB962C8B-B14F-4D97-AF65-F5344CB8AC3E}">
        <p14:creationId xmlns:p14="http://schemas.microsoft.com/office/powerpoint/2010/main" val="424687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749299" y="144462"/>
            <a:ext cx="8266881" cy="865187"/>
          </a:xfrm>
          <a:prstGeom prst="rect">
            <a:avLst/>
          </a:prstGeom>
          <a:noFill/>
          <a:ln>
            <a:noFill/>
          </a:ln>
        </p:spPr>
        <p:txBody>
          <a:bodyPr wrap="square" lIns="91425" tIns="45700" rIns="91425" bIns="45700" anchor="ctr" anchorCtr="0">
            <a:noAutofit/>
          </a:bodyPr>
          <a:lstStyle/>
          <a:p>
            <a:pPr marL="0" marR="0" lvl="0" indent="-254000" rtl="0">
              <a:lnSpc>
                <a:spcPct val="100000"/>
              </a:lnSpc>
              <a:spcBef>
                <a:spcPts val="0"/>
              </a:spcBef>
              <a:spcAft>
                <a:spcPts val="0"/>
              </a:spcAft>
              <a:buClr>
                <a:srgbClr val="0070B9"/>
              </a:buClr>
              <a:buSzPct val="111111"/>
              <a:buFont typeface="Calibri"/>
              <a:buNone/>
            </a:pPr>
            <a:r>
              <a:rPr lang="en-US" sz="3200" dirty="0">
                <a:solidFill>
                  <a:srgbClr val="FF9900"/>
                </a:solidFill>
              </a:rPr>
              <a:t>Recommendations</a:t>
            </a:r>
            <a:endParaRPr lang="en-US" sz="2800" dirty="0">
              <a:solidFill>
                <a:srgbClr val="FF9900"/>
              </a:solidFill>
            </a:endParaRPr>
          </a:p>
        </p:txBody>
      </p:sp>
      <p:sp>
        <p:nvSpPr>
          <p:cNvPr id="144" name="Shape 144"/>
          <p:cNvSpPr txBox="1"/>
          <p:nvPr/>
        </p:nvSpPr>
        <p:spPr>
          <a:xfrm>
            <a:off x="590101" y="981076"/>
            <a:ext cx="8192397" cy="5732462"/>
          </a:xfrm>
          <a:prstGeom prst="rect">
            <a:avLst/>
          </a:prstGeom>
          <a:noFill/>
          <a:ln>
            <a:noFill/>
          </a:ln>
        </p:spPr>
        <p:txBody>
          <a:bodyPr wrap="square" lIns="90000" tIns="46800" rIns="90000" bIns="46800" anchor="t" anchorCtr="0">
            <a:noAutofit/>
          </a:bodyPr>
          <a:lstStyle/>
          <a:p>
            <a:pPr>
              <a:buClr>
                <a:srgbClr val="000000"/>
              </a:buClr>
              <a:buSzPct val="100000"/>
            </a:pPr>
            <a:r>
              <a:rPr lang="en-GB" sz="1900" u="sng" dirty="0">
                <a:solidFill>
                  <a:srgbClr val="0070C0"/>
                </a:solidFill>
                <a:latin typeface="Calibri" panose="020F0502020204030204" pitchFamily="34" charset="0"/>
                <a:cs typeface="Calibri" panose="020F0502020204030204" pitchFamily="34" charset="0"/>
              </a:rPr>
              <a:t>Adopt enabling policies:</a:t>
            </a:r>
            <a:endParaRPr lang="de-DE" sz="1900" u="sng" dirty="0">
              <a:solidFill>
                <a:srgbClr val="0070C0"/>
              </a:solidFill>
              <a:latin typeface="Calibri" panose="020F0502020204030204" pitchFamily="34" charset="0"/>
              <a:cs typeface="Calibri" panose="020F0502020204030204" pitchFamily="34" charset="0"/>
            </a:endParaRPr>
          </a:p>
          <a:p>
            <a:pPr marL="342900" lvl="1" indent="-342900">
              <a:buClr>
                <a:srgbClr val="000000"/>
              </a:buClr>
              <a:buSzPct val="100000"/>
              <a:buFont typeface="Arial" panose="020B0604020202020204" pitchFamily="34" charset="0"/>
              <a:buChar char="•"/>
            </a:pPr>
            <a:r>
              <a:rPr lang="en-GB" sz="1900" dirty="0">
                <a:solidFill>
                  <a:srgbClr val="0070C0"/>
                </a:solidFill>
                <a:latin typeface="Calibri" panose="020F0502020204030204" pitchFamily="34" charset="0"/>
                <a:cs typeface="Calibri" panose="020F0502020204030204" pitchFamily="34" charset="0"/>
              </a:rPr>
              <a:t>Strengthen the right for prosumers - legal framework – environment for civil society</a:t>
            </a:r>
            <a:endParaRPr lang="de-DE" sz="1900" dirty="0">
              <a:solidFill>
                <a:srgbClr val="0070C0"/>
              </a:solidFill>
              <a:latin typeface="Calibri" panose="020F0502020204030204" pitchFamily="34" charset="0"/>
              <a:cs typeface="Calibri" panose="020F0502020204030204" pitchFamily="34" charset="0"/>
            </a:endParaRPr>
          </a:p>
          <a:p>
            <a:pPr>
              <a:buClr>
                <a:srgbClr val="000000"/>
              </a:buClr>
              <a:buSzPct val="100000"/>
            </a:pPr>
            <a:r>
              <a:rPr lang="en-GB" sz="1900" u="sng" dirty="0">
                <a:solidFill>
                  <a:srgbClr val="0070C0"/>
                </a:solidFill>
                <a:latin typeface="Calibri" panose="020F0502020204030204" pitchFamily="34" charset="0"/>
                <a:cs typeface="Calibri" panose="020F0502020204030204" pitchFamily="34" charset="0"/>
              </a:rPr>
              <a:t>Ambitious targets:</a:t>
            </a:r>
            <a:endParaRPr lang="de-DE" sz="1900" u="sng" dirty="0">
              <a:solidFill>
                <a:srgbClr val="0070C0"/>
              </a:solidFill>
              <a:latin typeface="Calibri" panose="020F0502020204030204" pitchFamily="34" charset="0"/>
              <a:cs typeface="Calibri" panose="020F0502020204030204" pitchFamily="34" charset="0"/>
            </a:endParaRPr>
          </a:p>
          <a:p>
            <a:pPr marL="342900" lvl="1" indent="-342900">
              <a:buClr>
                <a:srgbClr val="000000"/>
              </a:buClr>
              <a:buSzPct val="100000"/>
              <a:buFont typeface="Arial" panose="020B0604020202020204" pitchFamily="34" charset="0"/>
              <a:buChar char="•"/>
            </a:pPr>
            <a:r>
              <a:rPr lang="en-GB" sz="1900" dirty="0">
                <a:solidFill>
                  <a:srgbClr val="0070C0"/>
                </a:solidFill>
                <a:latin typeface="Calibri" panose="020F0502020204030204" pitchFamily="34" charset="0"/>
                <a:cs typeface="Calibri" panose="020F0502020204030204" pitchFamily="34" charset="0"/>
              </a:rPr>
              <a:t>Establish binding targets for RE and community energy – in 2030 national renewable energy action plans – meeting SDGs</a:t>
            </a:r>
          </a:p>
          <a:p>
            <a:pPr marL="342900" lvl="1" indent="-342900">
              <a:buClr>
                <a:srgbClr val="000000"/>
              </a:buClr>
              <a:buSzPct val="100000"/>
              <a:buFont typeface="Arial" panose="020B0604020202020204" pitchFamily="34" charset="0"/>
              <a:buChar char="•"/>
            </a:pPr>
            <a:r>
              <a:rPr lang="en-US" sz="1900" dirty="0">
                <a:solidFill>
                  <a:srgbClr val="0070C0"/>
                </a:solidFill>
                <a:latin typeface="Calibri" panose="020F0502020204030204" pitchFamily="34" charset="0"/>
                <a:cs typeface="Calibri" panose="020F0502020204030204" pitchFamily="34" charset="0"/>
              </a:rPr>
              <a:t>International goals for local finance</a:t>
            </a:r>
            <a:endParaRPr lang="de-DE" sz="1900" dirty="0">
              <a:solidFill>
                <a:srgbClr val="0070C0"/>
              </a:solidFill>
              <a:latin typeface="Calibri" panose="020F0502020204030204" pitchFamily="34" charset="0"/>
              <a:cs typeface="Calibri" panose="020F0502020204030204" pitchFamily="34" charset="0"/>
            </a:endParaRPr>
          </a:p>
          <a:p>
            <a:pPr lvl="1">
              <a:buClr>
                <a:srgbClr val="000000"/>
              </a:buClr>
              <a:buSzPct val="100000"/>
            </a:pPr>
            <a:r>
              <a:rPr lang="en-GB" sz="1900" u="sng" dirty="0">
                <a:solidFill>
                  <a:srgbClr val="0070C0"/>
                </a:solidFill>
                <a:latin typeface="Calibri" panose="020F0502020204030204" pitchFamily="34" charset="0"/>
                <a:cs typeface="Calibri" panose="020F0502020204030204" pitchFamily="34" charset="0"/>
              </a:rPr>
              <a:t>Ensure funding:</a:t>
            </a:r>
            <a:endParaRPr lang="de-DE" sz="1900" u="sng" dirty="0">
              <a:solidFill>
                <a:srgbClr val="0070C0"/>
              </a:solidFill>
              <a:latin typeface="Calibri" panose="020F0502020204030204" pitchFamily="34" charset="0"/>
              <a:cs typeface="Calibri" panose="020F0502020204030204" pitchFamily="34" charset="0"/>
            </a:endParaRPr>
          </a:p>
          <a:p>
            <a:pPr marL="285750" lvl="1" indent="-285750">
              <a:buClr>
                <a:srgbClr val="000000"/>
              </a:buClr>
              <a:buSzPct val="100000"/>
              <a:buFont typeface="Arial" panose="020B0604020202020204" pitchFamily="34" charset="0"/>
              <a:buChar char="•"/>
            </a:pPr>
            <a:r>
              <a:rPr lang="en-GB" sz="1900" dirty="0">
                <a:solidFill>
                  <a:srgbClr val="0070C0"/>
                </a:solidFill>
                <a:latin typeface="Calibri" panose="020F0502020204030204" pitchFamily="34" charset="0"/>
                <a:cs typeface="Calibri" panose="020F0502020204030204" pitchFamily="34" charset="0"/>
              </a:rPr>
              <a:t>Encourage innovative financing solutions for energy community projects.</a:t>
            </a:r>
            <a:endParaRPr lang="de-DE" sz="1900" dirty="0">
              <a:solidFill>
                <a:srgbClr val="0070C0"/>
              </a:solidFill>
              <a:latin typeface="Calibri" panose="020F0502020204030204" pitchFamily="34" charset="0"/>
              <a:cs typeface="Calibri" panose="020F0502020204030204" pitchFamily="34" charset="0"/>
            </a:endParaRPr>
          </a:p>
          <a:p>
            <a:pPr marL="285750" lvl="1" indent="-285750">
              <a:buClr>
                <a:srgbClr val="000000"/>
              </a:buClr>
              <a:buSzPct val="100000"/>
              <a:buFont typeface="Arial" panose="020B0604020202020204" pitchFamily="34" charset="0"/>
              <a:buChar char="•"/>
            </a:pPr>
            <a:r>
              <a:rPr lang="en-GB" sz="1900" dirty="0">
                <a:solidFill>
                  <a:srgbClr val="0070C0"/>
                </a:solidFill>
                <a:latin typeface="Calibri" panose="020F0502020204030204" pitchFamily="34" charset="0"/>
                <a:cs typeface="Calibri" panose="020F0502020204030204" pitchFamily="34" charset="0"/>
              </a:rPr>
              <a:t>Provide financial support for preliminary work and implementation</a:t>
            </a:r>
          </a:p>
          <a:p>
            <a:pPr>
              <a:buClr>
                <a:srgbClr val="000000"/>
              </a:buClr>
              <a:buSzPct val="100000"/>
            </a:pPr>
            <a:r>
              <a:rPr lang="en-GB" sz="1900" u="sng" dirty="0">
                <a:solidFill>
                  <a:srgbClr val="0070C0"/>
                </a:solidFill>
                <a:latin typeface="Calibri" panose="020F0502020204030204" pitchFamily="34" charset="0"/>
                <a:cs typeface="Calibri" panose="020F0502020204030204" pitchFamily="34" charset="0"/>
              </a:rPr>
              <a:t>Clear communication:</a:t>
            </a:r>
            <a:endParaRPr lang="de-DE" sz="1900" u="sng" dirty="0">
              <a:solidFill>
                <a:srgbClr val="0070C0"/>
              </a:solidFill>
              <a:latin typeface="Calibri" panose="020F0502020204030204" pitchFamily="34" charset="0"/>
              <a:cs typeface="Calibri" panose="020F0502020204030204" pitchFamily="34" charset="0"/>
            </a:endParaRPr>
          </a:p>
          <a:p>
            <a:pPr marL="342900" lvl="0" indent="-342900">
              <a:buClr>
                <a:srgbClr val="000000"/>
              </a:buClr>
              <a:buSzPct val="100000"/>
              <a:buFont typeface="Arial" panose="020B0604020202020204" pitchFamily="34" charset="0"/>
              <a:buChar char="•"/>
            </a:pPr>
            <a:r>
              <a:rPr lang="en-GB" sz="1900" dirty="0">
                <a:solidFill>
                  <a:srgbClr val="0070C0"/>
                </a:solidFill>
                <a:latin typeface="Calibri" panose="020F0502020204030204" pitchFamily="34" charset="0"/>
                <a:cs typeface="Calibri" panose="020F0502020204030204" pitchFamily="34" charset="0"/>
              </a:rPr>
              <a:t>Ensure that the true benefits of citizen’s energy are communicated transparently </a:t>
            </a:r>
            <a:endParaRPr lang="de-DE" sz="1900" dirty="0">
              <a:solidFill>
                <a:srgbClr val="0070C0"/>
              </a:solidFill>
              <a:latin typeface="Calibri" panose="020F0502020204030204" pitchFamily="34" charset="0"/>
              <a:cs typeface="Calibri" panose="020F0502020204030204" pitchFamily="34" charset="0"/>
            </a:endParaRPr>
          </a:p>
          <a:p>
            <a:pPr marL="342900" lvl="0" indent="-342900">
              <a:buClr>
                <a:srgbClr val="000000"/>
              </a:buClr>
              <a:buSzPct val="100000"/>
              <a:buFont typeface="Arial" panose="020B0604020202020204" pitchFamily="34" charset="0"/>
              <a:buChar char="•"/>
            </a:pPr>
            <a:r>
              <a:rPr lang="en-GB" sz="1900" dirty="0">
                <a:solidFill>
                  <a:srgbClr val="0070C0"/>
                </a:solidFill>
                <a:latin typeface="Calibri" panose="020F0502020204030204" pitchFamily="34" charset="0"/>
                <a:cs typeface="Calibri" panose="020F0502020204030204" pitchFamily="34" charset="0"/>
              </a:rPr>
              <a:t>Highlight and scale up successful pilot projects</a:t>
            </a:r>
            <a:endParaRPr lang="de-DE" sz="1900" dirty="0">
              <a:solidFill>
                <a:srgbClr val="0070C0"/>
              </a:solidFill>
              <a:latin typeface="Calibri" panose="020F0502020204030204" pitchFamily="34" charset="0"/>
              <a:cs typeface="Calibri" panose="020F0502020204030204" pitchFamily="34" charset="0"/>
            </a:endParaRPr>
          </a:p>
          <a:p>
            <a:pPr>
              <a:buClr>
                <a:srgbClr val="000000"/>
              </a:buClr>
              <a:buSzPct val="100000"/>
            </a:pPr>
            <a:r>
              <a:rPr lang="en-GB" sz="1900" u="sng" dirty="0">
                <a:solidFill>
                  <a:srgbClr val="0070C0"/>
                </a:solidFill>
                <a:latin typeface="Calibri" panose="020F0502020204030204" pitchFamily="34" charset="0"/>
                <a:cs typeface="Calibri" panose="020F0502020204030204" pitchFamily="34" charset="0"/>
              </a:rPr>
              <a:t>Local level: </a:t>
            </a:r>
            <a:endParaRPr lang="de-DE" sz="1900" u="sng" dirty="0">
              <a:solidFill>
                <a:srgbClr val="0070C0"/>
              </a:solidFill>
              <a:latin typeface="Calibri" panose="020F0502020204030204" pitchFamily="34" charset="0"/>
              <a:cs typeface="Calibri" panose="020F0502020204030204" pitchFamily="34" charset="0"/>
            </a:endParaRPr>
          </a:p>
          <a:p>
            <a:pPr marL="342900" indent="-342900">
              <a:buClr>
                <a:srgbClr val="000000"/>
              </a:buClr>
              <a:buSzPct val="100000"/>
              <a:buFont typeface="Arial" panose="020B0604020202020204" pitchFamily="34" charset="0"/>
              <a:buChar char="•"/>
            </a:pPr>
            <a:r>
              <a:rPr lang="en-GB" sz="1900" dirty="0">
                <a:solidFill>
                  <a:srgbClr val="0070C0"/>
                </a:solidFill>
                <a:latin typeface="Calibri" panose="020F0502020204030204" pitchFamily="34" charset="0"/>
                <a:cs typeface="Calibri" panose="020F0502020204030204" pitchFamily="34" charset="0"/>
              </a:rPr>
              <a:t>Cross sectoral approach</a:t>
            </a:r>
          </a:p>
          <a:p>
            <a:pPr marL="342900" indent="-342900">
              <a:buClr>
                <a:srgbClr val="000000"/>
              </a:buClr>
              <a:buSzPct val="100000"/>
              <a:buFont typeface="Arial" panose="020B0604020202020204" pitchFamily="34" charset="0"/>
              <a:buChar char="•"/>
            </a:pPr>
            <a:r>
              <a:rPr lang="en-GB" sz="1900" dirty="0">
                <a:solidFill>
                  <a:srgbClr val="0070C0"/>
                </a:solidFill>
                <a:latin typeface="Calibri" panose="020F0502020204030204" pitchFamily="34" charset="0"/>
                <a:cs typeface="Calibri" panose="020F0502020204030204" pitchFamily="34" charset="0"/>
              </a:rPr>
              <a:t>Providing infrastructure for RE projects</a:t>
            </a:r>
          </a:p>
          <a:p>
            <a:pPr>
              <a:buClr>
                <a:srgbClr val="000000"/>
              </a:buClr>
              <a:buSzPct val="100000"/>
            </a:pPr>
            <a:r>
              <a:rPr lang="en-GB" sz="1900" u="sng" dirty="0">
                <a:solidFill>
                  <a:srgbClr val="0070C0"/>
                </a:solidFill>
                <a:latin typeface="Calibri" panose="020F0502020204030204" pitchFamily="34" charset="0"/>
                <a:cs typeface="Calibri" panose="020F0502020204030204" pitchFamily="34" charset="0"/>
              </a:rPr>
              <a:t>Recommendations for Civil Society and citizens: </a:t>
            </a:r>
          </a:p>
          <a:p>
            <a:pPr marL="342900" indent="-342900">
              <a:buClr>
                <a:srgbClr val="000000"/>
              </a:buClr>
              <a:buSzPct val="100000"/>
              <a:buFont typeface="Arial" panose="020B0604020202020204" pitchFamily="34" charset="0"/>
              <a:buChar char="•"/>
            </a:pPr>
            <a:r>
              <a:rPr lang="en-GB" sz="1900" dirty="0">
                <a:solidFill>
                  <a:srgbClr val="0070C0"/>
                </a:solidFill>
                <a:latin typeface="Calibri" panose="020F0502020204030204" pitchFamily="34" charset="0"/>
                <a:cs typeface="Calibri" panose="020F0502020204030204" pitchFamily="34" charset="0"/>
              </a:rPr>
              <a:t>it’s possible - let’s do it!</a:t>
            </a:r>
            <a:endParaRPr lang="de-DE" sz="19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001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448F27E-5E8D-4FDA-8E52-6214D4A51C39}"/>
              </a:ext>
            </a:extLst>
          </p:cNvPr>
          <p:cNvSpPr>
            <a:spLocks noGrp="1"/>
          </p:cNvSpPr>
          <p:nvPr>
            <p:ph type="title"/>
          </p:nvPr>
        </p:nvSpPr>
        <p:spPr>
          <a:xfrm>
            <a:off x="604838" y="112938"/>
            <a:ext cx="7716837" cy="893762"/>
          </a:xfrm>
        </p:spPr>
        <p:txBody>
          <a:bodyPr>
            <a:normAutofit/>
          </a:bodyPr>
          <a:lstStyle/>
          <a:p>
            <a:pPr marL="342900" indent="-342900">
              <a:spcAft>
                <a:spcPts val="500"/>
              </a:spcAft>
              <a:defRPr/>
            </a:pPr>
            <a:r>
              <a:rPr lang="en-US" altLang="de-DE" sz="3200" dirty="0">
                <a:solidFill>
                  <a:srgbClr val="FF9900"/>
                </a:solidFill>
                <a:latin typeface="Calibri" panose="020F0502020204030204" pitchFamily="34" charset="0"/>
                <a:ea typeface="+mn-ea"/>
                <a:cs typeface="Calibri" panose="020F0502020204030204" pitchFamily="34" charset="0"/>
              </a:rPr>
              <a:t>Energy Communities</a:t>
            </a:r>
            <a:endParaRPr lang="en-US" altLang="de-DE" sz="3200" dirty="0">
              <a:latin typeface="Calibri" panose="020F0502020204030204" pitchFamily="34" charset="0"/>
              <a:cs typeface="Calibri" panose="020F0502020204030204" pitchFamily="34" charset="0"/>
            </a:endParaRPr>
          </a:p>
        </p:txBody>
      </p:sp>
      <p:pic>
        <p:nvPicPr>
          <p:cNvPr id="24579" name="Grafik 1">
            <a:extLst>
              <a:ext uri="{FF2B5EF4-FFF2-40B4-BE49-F238E27FC236}">
                <a16:creationId xmlns:a16="http://schemas.microsoft.com/office/drawing/2014/main" id="{8DCA6BA5-0C0F-4D78-A83C-EFB2F2FB4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333" y="3806150"/>
            <a:ext cx="1433513"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Grafik 15">
            <a:extLst>
              <a:ext uri="{FF2B5EF4-FFF2-40B4-BE49-F238E27FC236}">
                <a16:creationId xmlns:a16="http://schemas.microsoft.com/office/drawing/2014/main" id="{9A143D96-E861-4197-8B48-E6C6C5EDE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646" y="2265091"/>
            <a:ext cx="152558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Grafik 2">
            <a:extLst>
              <a:ext uri="{FF2B5EF4-FFF2-40B4-BE49-F238E27FC236}">
                <a16:creationId xmlns:a16="http://schemas.microsoft.com/office/drawing/2014/main" id="{E4EEA9A0-DBF0-4D9B-B4DE-D997CA114D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083" y="5315658"/>
            <a:ext cx="152400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a:extLst>
              <a:ext uri="{FF2B5EF4-FFF2-40B4-BE49-F238E27FC236}">
                <a16:creationId xmlns:a16="http://schemas.microsoft.com/office/drawing/2014/main" id="{DBDA931D-0FEF-4F45-BBDE-2442EE1867FA}"/>
              </a:ext>
            </a:extLst>
          </p:cNvPr>
          <p:cNvSpPr/>
          <p:nvPr/>
        </p:nvSpPr>
        <p:spPr>
          <a:xfrm>
            <a:off x="3214233" y="2324055"/>
            <a:ext cx="3319463" cy="1376362"/>
          </a:xfrm>
          <a:prstGeom prst="rect">
            <a:avLst/>
          </a:prstGeom>
          <a:noFill/>
          <a:ln w="22225">
            <a:solidFill>
              <a:srgbClr val="0070B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2000" dirty="0">
                <a:solidFill>
                  <a:schemeClr val="accent2"/>
                </a:solidFill>
              </a:rPr>
              <a:t>SMEs/ COOPERATIVEs</a:t>
            </a:r>
          </a:p>
          <a:p>
            <a:pPr algn="ctr">
              <a:defRPr/>
            </a:pPr>
            <a:r>
              <a:rPr lang="de-DE" sz="2000" dirty="0">
                <a:solidFill>
                  <a:srgbClr val="0070B9"/>
                </a:solidFill>
              </a:rPr>
              <a:t>e.g. </a:t>
            </a:r>
            <a:r>
              <a:rPr lang="de-DE" sz="2000" dirty="0" err="1">
                <a:solidFill>
                  <a:srgbClr val="0070B9"/>
                </a:solidFill>
              </a:rPr>
              <a:t>energy</a:t>
            </a:r>
            <a:r>
              <a:rPr lang="de-DE" sz="2000" dirty="0">
                <a:solidFill>
                  <a:srgbClr val="0070B9"/>
                </a:solidFill>
              </a:rPr>
              <a:t> </a:t>
            </a:r>
            <a:r>
              <a:rPr lang="de-DE" sz="2000" dirty="0" err="1">
                <a:solidFill>
                  <a:srgbClr val="0070B9"/>
                </a:solidFill>
              </a:rPr>
              <a:t>producer</a:t>
            </a:r>
            <a:r>
              <a:rPr lang="de-DE" sz="2000" dirty="0">
                <a:solidFill>
                  <a:srgbClr val="0070B9"/>
                </a:solidFill>
              </a:rPr>
              <a:t>, </a:t>
            </a:r>
            <a:r>
              <a:rPr lang="de-DE" sz="2000" dirty="0" err="1">
                <a:solidFill>
                  <a:srgbClr val="0070B9"/>
                </a:solidFill>
              </a:rPr>
              <a:t>energy</a:t>
            </a:r>
            <a:r>
              <a:rPr lang="de-DE" sz="2000" dirty="0">
                <a:solidFill>
                  <a:srgbClr val="0070B9"/>
                </a:solidFill>
              </a:rPr>
              <a:t> </a:t>
            </a:r>
            <a:r>
              <a:rPr lang="de-DE" sz="2000" dirty="0" err="1">
                <a:solidFill>
                  <a:srgbClr val="0070B9"/>
                </a:solidFill>
              </a:rPr>
              <a:t>consumer</a:t>
            </a:r>
            <a:r>
              <a:rPr lang="de-DE" sz="2000" dirty="0">
                <a:solidFill>
                  <a:srgbClr val="0070B9"/>
                </a:solidFill>
              </a:rPr>
              <a:t>, </a:t>
            </a:r>
            <a:r>
              <a:rPr lang="de-DE" sz="2000" dirty="0" err="1">
                <a:solidFill>
                  <a:srgbClr val="0070B9"/>
                </a:solidFill>
              </a:rPr>
              <a:t>producer</a:t>
            </a:r>
            <a:r>
              <a:rPr lang="de-DE" sz="2000" dirty="0">
                <a:solidFill>
                  <a:srgbClr val="0070B9"/>
                </a:solidFill>
              </a:rPr>
              <a:t> &amp;</a:t>
            </a:r>
            <a:r>
              <a:rPr lang="de-DE" sz="2000" dirty="0" err="1">
                <a:solidFill>
                  <a:srgbClr val="0070B9"/>
                </a:solidFill>
              </a:rPr>
              <a:t>consumer</a:t>
            </a:r>
            <a:r>
              <a:rPr lang="de-DE" sz="2000" dirty="0">
                <a:solidFill>
                  <a:srgbClr val="0070B9"/>
                </a:solidFill>
              </a:rPr>
              <a:t>,  </a:t>
            </a:r>
            <a:r>
              <a:rPr lang="de-DE" sz="2000" dirty="0" err="1">
                <a:solidFill>
                  <a:srgbClr val="0070B9"/>
                </a:solidFill>
              </a:rPr>
              <a:t>trade</a:t>
            </a:r>
            <a:r>
              <a:rPr lang="de-DE" sz="2000" dirty="0">
                <a:solidFill>
                  <a:srgbClr val="0070B9"/>
                </a:solidFill>
              </a:rPr>
              <a:t> </a:t>
            </a:r>
            <a:r>
              <a:rPr lang="de-DE" sz="2000" dirty="0" err="1">
                <a:solidFill>
                  <a:srgbClr val="0070B9"/>
                </a:solidFill>
              </a:rPr>
              <a:t>energy</a:t>
            </a:r>
            <a:endParaRPr lang="de-DE" sz="2000" dirty="0">
              <a:solidFill>
                <a:srgbClr val="0070B9"/>
              </a:solidFill>
            </a:endParaRPr>
          </a:p>
        </p:txBody>
      </p:sp>
      <p:sp>
        <p:nvSpPr>
          <p:cNvPr id="24583" name="Rechteck 9">
            <a:extLst>
              <a:ext uri="{FF2B5EF4-FFF2-40B4-BE49-F238E27FC236}">
                <a16:creationId xmlns:a16="http://schemas.microsoft.com/office/drawing/2014/main" id="{DA47CFA2-0EF8-49A4-85D3-EEC7B5DA6639}"/>
              </a:ext>
            </a:extLst>
          </p:cNvPr>
          <p:cNvSpPr>
            <a:spLocks noChangeArrowheads="1"/>
          </p:cNvSpPr>
          <p:nvPr/>
        </p:nvSpPr>
        <p:spPr bwMode="auto">
          <a:xfrm>
            <a:off x="604838" y="966788"/>
            <a:ext cx="7556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marL="285750" indent="-285750">
              <a:spcBef>
                <a:spcPct val="0"/>
              </a:spcBef>
            </a:pPr>
            <a:r>
              <a:rPr lang="en-GB" sz="1800" dirty="0">
                <a:solidFill>
                  <a:srgbClr val="0070C0"/>
                </a:solidFill>
                <a:cs typeface="Calibri" panose="020F0502020204030204" pitchFamily="34" charset="0"/>
              </a:rPr>
              <a:t>Combination of civic participation and decentralized energy generation</a:t>
            </a:r>
            <a:endParaRPr lang="en-US" altLang="de-DE" sz="1800" dirty="0">
              <a:solidFill>
                <a:srgbClr val="0070C0"/>
              </a:solidFill>
            </a:endParaRPr>
          </a:p>
          <a:p>
            <a:pPr marL="285750" indent="-285750">
              <a:spcBef>
                <a:spcPct val="0"/>
              </a:spcBef>
            </a:pPr>
            <a:r>
              <a:rPr lang="en-US" altLang="de-DE" sz="1800" dirty="0">
                <a:solidFill>
                  <a:srgbClr val="0070C0"/>
                </a:solidFill>
              </a:rPr>
              <a:t>Small energy production cooperatives at the local level</a:t>
            </a:r>
          </a:p>
          <a:p>
            <a:pPr marL="285750" indent="-285750">
              <a:spcBef>
                <a:spcPct val="0"/>
              </a:spcBef>
            </a:pPr>
            <a:r>
              <a:rPr lang="en-US" altLang="de-DE" sz="1800" dirty="0">
                <a:solidFill>
                  <a:srgbClr val="0070C0"/>
                </a:solidFill>
              </a:rPr>
              <a:t>Producing for their members’ or their community’s needs</a:t>
            </a:r>
          </a:p>
          <a:p>
            <a:pPr marL="285750" indent="-285750">
              <a:spcBef>
                <a:spcPct val="0"/>
              </a:spcBef>
            </a:pPr>
            <a:r>
              <a:rPr lang="en-US" altLang="de-DE" sz="1800" dirty="0">
                <a:solidFill>
                  <a:srgbClr val="0070C0"/>
                </a:solidFill>
              </a:rPr>
              <a:t>Very successful large cooperatives, at regional and national levels. </a:t>
            </a:r>
            <a:endParaRPr lang="de-DE" altLang="de-DE" sz="1800" dirty="0">
              <a:solidFill>
                <a:schemeClr val="tx1"/>
              </a:solidFill>
            </a:endParaRPr>
          </a:p>
        </p:txBody>
      </p:sp>
      <p:sp>
        <p:nvSpPr>
          <p:cNvPr id="23" name="Rechteck 22">
            <a:extLst>
              <a:ext uri="{FF2B5EF4-FFF2-40B4-BE49-F238E27FC236}">
                <a16:creationId xmlns:a16="http://schemas.microsoft.com/office/drawing/2014/main" id="{E6510251-3362-47C4-A781-CC226CEA7A41}"/>
              </a:ext>
            </a:extLst>
          </p:cNvPr>
          <p:cNvSpPr/>
          <p:nvPr/>
        </p:nvSpPr>
        <p:spPr>
          <a:xfrm>
            <a:off x="1760083" y="3806150"/>
            <a:ext cx="3319463" cy="1377950"/>
          </a:xfrm>
          <a:prstGeom prst="rect">
            <a:avLst/>
          </a:prstGeom>
          <a:noFill/>
          <a:ln w="22225">
            <a:solidFill>
              <a:srgbClr val="0070B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2000" dirty="0">
                <a:solidFill>
                  <a:schemeClr val="accent2"/>
                </a:solidFill>
              </a:rPr>
              <a:t>ENERGY SOURCE</a:t>
            </a:r>
          </a:p>
          <a:p>
            <a:pPr algn="ctr">
              <a:defRPr/>
            </a:pPr>
            <a:r>
              <a:rPr lang="de-DE" sz="2000" dirty="0">
                <a:solidFill>
                  <a:srgbClr val="0070B9"/>
                </a:solidFill>
              </a:rPr>
              <a:t>e.g. solar, wind, </a:t>
            </a:r>
            <a:r>
              <a:rPr lang="de-DE" sz="2000" dirty="0" err="1">
                <a:solidFill>
                  <a:srgbClr val="0070B9"/>
                </a:solidFill>
              </a:rPr>
              <a:t>photovoltaic</a:t>
            </a:r>
            <a:r>
              <a:rPr lang="de-DE" sz="2000" dirty="0">
                <a:solidFill>
                  <a:srgbClr val="0070B9"/>
                </a:solidFill>
              </a:rPr>
              <a:t>, </a:t>
            </a:r>
            <a:r>
              <a:rPr lang="de-DE" sz="2000" dirty="0" err="1">
                <a:solidFill>
                  <a:srgbClr val="0070B9"/>
                </a:solidFill>
              </a:rPr>
              <a:t>bioenergy</a:t>
            </a:r>
            <a:r>
              <a:rPr lang="de-DE" sz="2000" dirty="0">
                <a:solidFill>
                  <a:srgbClr val="0070B9"/>
                </a:solidFill>
              </a:rPr>
              <a:t>, geothermal</a:t>
            </a:r>
          </a:p>
        </p:txBody>
      </p:sp>
      <p:sp>
        <p:nvSpPr>
          <p:cNvPr id="24" name="Rechteck 23">
            <a:extLst>
              <a:ext uri="{FF2B5EF4-FFF2-40B4-BE49-F238E27FC236}">
                <a16:creationId xmlns:a16="http://schemas.microsoft.com/office/drawing/2014/main" id="{13AC9C3C-1321-4F01-BBDD-036D5AE45212}"/>
              </a:ext>
            </a:extLst>
          </p:cNvPr>
          <p:cNvSpPr/>
          <p:nvPr/>
        </p:nvSpPr>
        <p:spPr>
          <a:xfrm>
            <a:off x="3333297" y="5280937"/>
            <a:ext cx="3319463" cy="1377950"/>
          </a:xfrm>
          <a:prstGeom prst="rect">
            <a:avLst/>
          </a:prstGeom>
          <a:noFill/>
          <a:ln w="22225">
            <a:solidFill>
              <a:srgbClr val="0070B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solidFill>
                  <a:schemeClr val="accent2"/>
                </a:solidFill>
              </a:rPr>
              <a:t>SERVICE ALONG VALUE CHAIN</a:t>
            </a:r>
          </a:p>
          <a:p>
            <a:pPr algn="ctr">
              <a:defRPr/>
            </a:pPr>
            <a:r>
              <a:rPr lang="de-DE" dirty="0">
                <a:solidFill>
                  <a:srgbClr val="0070B9"/>
                </a:solidFill>
              </a:rPr>
              <a:t>e.g. </a:t>
            </a:r>
            <a:r>
              <a:rPr lang="de-DE" dirty="0" err="1">
                <a:solidFill>
                  <a:srgbClr val="0070B9"/>
                </a:solidFill>
              </a:rPr>
              <a:t>community-led</a:t>
            </a:r>
            <a:r>
              <a:rPr lang="de-DE" dirty="0">
                <a:solidFill>
                  <a:srgbClr val="0070B9"/>
                </a:solidFill>
              </a:rPr>
              <a:t>, </a:t>
            </a:r>
            <a:r>
              <a:rPr lang="de-DE" dirty="0" err="1">
                <a:solidFill>
                  <a:srgbClr val="0070B9"/>
                </a:solidFill>
              </a:rPr>
              <a:t>efficiency</a:t>
            </a:r>
            <a:r>
              <a:rPr lang="de-DE" dirty="0">
                <a:solidFill>
                  <a:srgbClr val="0070B9"/>
                </a:solidFill>
              </a:rPr>
              <a:t>, </a:t>
            </a:r>
            <a:r>
              <a:rPr lang="de-DE" dirty="0" err="1">
                <a:solidFill>
                  <a:srgbClr val="0070B9"/>
                </a:solidFill>
              </a:rPr>
              <a:t>farmer</a:t>
            </a:r>
            <a:r>
              <a:rPr lang="de-DE" dirty="0">
                <a:solidFill>
                  <a:srgbClr val="0070B9"/>
                </a:solidFill>
              </a:rPr>
              <a:t> </a:t>
            </a:r>
            <a:r>
              <a:rPr lang="de-DE" dirty="0" err="1">
                <a:solidFill>
                  <a:srgbClr val="0070B9"/>
                </a:solidFill>
              </a:rPr>
              <a:t>coops</a:t>
            </a:r>
            <a:r>
              <a:rPr lang="de-DE" dirty="0">
                <a:solidFill>
                  <a:srgbClr val="0070B9"/>
                </a:solidFill>
              </a:rPr>
              <a:t>, </a:t>
            </a:r>
            <a:r>
              <a:rPr lang="de-DE" dirty="0" err="1">
                <a:solidFill>
                  <a:srgbClr val="0070B9"/>
                </a:solidFill>
              </a:rPr>
              <a:t>grid</a:t>
            </a:r>
            <a:r>
              <a:rPr lang="de-DE" dirty="0">
                <a:solidFill>
                  <a:srgbClr val="0070B9"/>
                </a:solidFill>
              </a:rPr>
              <a:t>, </a:t>
            </a:r>
            <a:r>
              <a:rPr lang="de-DE" dirty="0" err="1">
                <a:solidFill>
                  <a:srgbClr val="0070B9"/>
                </a:solidFill>
              </a:rPr>
              <a:t>consulting</a:t>
            </a:r>
            <a:r>
              <a:rPr lang="de-DE" dirty="0">
                <a:solidFill>
                  <a:srgbClr val="0070B9"/>
                </a:solidFill>
              </a:rPr>
              <a:t>, </a:t>
            </a:r>
            <a:r>
              <a:rPr lang="de-DE" dirty="0" err="1">
                <a:solidFill>
                  <a:srgbClr val="0070B9"/>
                </a:solidFill>
              </a:rPr>
              <a:t>planning</a:t>
            </a:r>
            <a:r>
              <a:rPr lang="de-DE" dirty="0">
                <a:solidFill>
                  <a:srgbClr val="0070B9"/>
                </a:solidFill>
              </a:rPr>
              <a:t>, power </a:t>
            </a:r>
            <a:r>
              <a:rPr lang="de-DE" dirty="0" err="1">
                <a:solidFill>
                  <a:srgbClr val="0070B9"/>
                </a:solidFill>
              </a:rPr>
              <a:t>stations</a:t>
            </a:r>
            <a:endParaRPr lang="de-DE" dirty="0">
              <a:solidFill>
                <a:srgbClr val="0070B9"/>
              </a:solidFill>
            </a:endParaRPr>
          </a:p>
        </p:txBody>
      </p:sp>
    </p:spTree>
    <p:extLst>
      <p:ext uri="{BB962C8B-B14F-4D97-AF65-F5344CB8AC3E}">
        <p14:creationId xmlns:p14="http://schemas.microsoft.com/office/powerpoint/2010/main" val="248786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4D3DF14C-2D55-467E-A76D-C5F2498D9C7E}"/>
              </a:ext>
            </a:extLst>
          </p:cNvPr>
          <p:cNvSpPr>
            <a:spLocks noGrp="1"/>
          </p:cNvSpPr>
          <p:nvPr>
            <p:ph type="title"/>
          </p:nvPr>
        </p:nvSpPr>
        <p:spPr>
          <a:xfrm>
            <a:off x="5179218" y="1469231"/>
            <a:ext cx="3586163" cy="1081087"/>
          </a:xfrm>
        </p:spPr>
        <p:txBody>
          <a:bodyPr>
            <a:noAutofit/>
          </a:bodyPr>
          <a:lstStyle/>
          <a:p>
            <a:pPr>
              <a:defRPr/>
            </a:pPr>
            <a:r>
              <a:rPr lang="en-GB" altLang="de-DE" sz="3200" dirty="0">
                <a:solidFill>
                  <a:srgbClr val="FF9900"/>
                </a:solidFill>
                <a:latin typeface="+mn-lt"/>
                <a:ea typeface="+mn-ea"/>
                <a:cs typeface="+mn-cs"/>
              </a:rPr>
              <a:t>Electricity Mix in </a:t>
            </a:r>
            <a:br>
              <a:rPr lang="en-GB" altLang="de-DE" sz="3200" dirty="0">
                <a:solidFill>
                  <a:srgbClr val="FF9900"/>
                </a:solidFill>
                <a:latin typeface="+mn-lt"/>
                <a:ea typeface="+mn-ea"/>
                <a:cs typeface="+mn-cs"/>
              </a:rPr>
            </a:br>
            <a:r>
              <a:rPr lang="en-GB" altLang="de-DE" sz="3200" dirty="0">
                <a:solidFill>
                  <a:srgbClr val="FF9900"/>
                </a:solidFill>
                <a:latin typeface="+mn-lt"/>
                <a:ea typeface="+mn-ea"/>
                <a:cs typeface="+mn-cs"/>
              </a:rPr>
              <a:t>Germany </a:t>
            </a:r>
            <a:br>
              <a:rPr lang="en-GB" altLang="de-DE" sz="3200" dirty="0">
                <a:solidFill>
                  <a:srgbClr val="FF9900"/>
                </a:solidFill>
                <a:latin typeface="+mn-lt"/>
                <a:ea typeface="+mn-ea"/>
                <a:cs typeface="+mn-cs"/>
              </a:rPr>
            </a:br>
            <a:r>
              <a:rPr lang="en-GB" altLang="de-DE" sz="3200" dirty="0">
                <a:solidFill>
                  <a:srgbClr val="FF9900"/>
                </a:solidFill>
                <a:latin typeface="+mn-lt"/>
                <a:ea typeface="+mn-ea"/>
                <a:cs typeface="+mn-cs"/>
              </a:rPr>
              <a:t>in 2010 and 2017</a:t>
            </a:r>
            <a:br>
              <a:rPr lang="en-GB" altLang="de-DE" sz="3200" dirty="0">
                <a:solidFill>
                  <a:srgbClr val="FF9900"/>
                </a:solidFill>
                <a:latin typeface="+mn-lt"/>
                <a:ea typeface="+mn-ea"/>
                <a:cs typeface="+mn-cs"/>
              </a:rPr>
            </a:br>
            <a:br>
              <a:rPr lang="en-GB" altLang="de-DE" sz="3200" dirty="0">
                <a:solidFill>
                  <a:schemeClr val="tx1"/>
                </a:solidFill>
                <a:latin typeface="+mn-lt"/>
                <a:ea typeface="+mn-ea"/>
                <a:cs typeface="+mn-cs"/>
              </a:rPr>
            </a:br>
            <a:r>
              <a:rPr lang="en-GB" altLang="de-DE" sz="3200" dirty="0">
                <a:solidFill>
                  <a:schemeClr val="tx1"/>
                </a:solidFill>
                <a:latin typeface="+mn-lt"/>
                <a:ea typeface="+mn-ea"/>
                <a:cs typeface="+mn-cs"/>
              </a:rPr>
              <a:t>17%        38,5%</a:t>
            </a:r>
            <a:br>
              <a:rPr lang="de-DE" altLang="de-DE" sz="3200" dirty="0">
                <a:solidFill>
                  <a:schemeClr val="tx1"/>
                </a:solidFill>
                <a:latin typeface="+mn-lt"/>
                <a:ea typeface="+mn-ea"/>
                <a:cs typeface="+mn-cs"/>
              </a:rPr>
            </a:br>
            <a:br>
              <a:rPr lang="de-DE" altLang="de-DE" sz="2400" dirty="0">
                <a:solidFill>
                  <a:schemeClr val="tx1"/>
                </a:solidFill>
                <a:cs typeface="+mj-cs"/>
              </a:rPr>
            </a:br>
            <a:endParaRPr lang="de-DE" altLang="de-DE" sz="2400" dirty="0">
              <a:solidFill>
                <a:schemeClr val="tx1"/>
              </a:solidFill>
              <a:cs typeface="+mj-cs"/>
            </a:endParaRPr>
          </a:p>
        </p:txBody>
      </p:sp>
      <p:pic>
        <p:nvPicPr>
          <p:cNvPr id="30723" name="Picture 2" descr="Strommix - Stromerzeugung in Deutschland 2010">
            <a:extLst>
              <a:ext uri="{FF2B5EF4-FFF2-40B4-BE49-F238E27FC236}">
                <a16:creationId xmlns:a16="http://schemas.microsoft.com/office/drawing/2014/main" id="{9640DDB1-6952-40CA-BA5E-1136F8AE3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3800"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feld 4">
            <a:extLst>
              <a:ext uri="{FF2B5EF4-FFF2-40B4-BE49-F238E27FC236}">
                <a16:creationId xmlns:a16="http://schemas.microsoft.com/office/drawing/2014/main" id="{95BB3B3F-8DA0-4461-96CD-33A467889F53}"/>
              </a:ext>
            </a:extLst>
          </p:cNvPr>
          <p:cNvSpPr txBox="1">
            <a:spLocks noChangeArrowheads="1"/>
          </p:cNvSpPr>
          <p:nvPr/>
        </p:nvSpPr>
        <p:spPr bwMode="auto">
          <a:xfrm>
            <a:off x="50800" y="50800"/>
            <a:ext cx="44196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800">
                <a:solidFill>
                  <a:schemeClr val="tx1"/>
                </a:solidFill>
              </a:rPr>
              <a:t>Electricity Mix in Germany 2010</a:t>
            </a:r>
          </a:p>
        </p:txBody>
      </p:sp>
      <p:sp>
        <p:nvSpPr>
          <p:cNvPr id="30726" name="Textfeld 5">
            <a:extLst>
              <a:ext uri="{FF2B5EF4-FFF2-40B4-BE49-F238E27FC236}">
                <a16:creationId xmlns:a16="http://schemas.microsoft.com/office/drawing/2014/main" id="{B37E9D7A-65CA-4F24-A91A-FFA08DF1DA06}"/>
              </a:ext>
            </a:extLst>
          </p:cNvPr>
          <p:cNvSpPr txBox="1">
            <a:spLocks noChangeArrowheads="1"/>
          </p:cNvSpPr>
          <p:nvPr/>
        </p:nvSpPr>
        <p:spPr bwMode="auto">
          <a:xfrm>
            <a:off x="4318000" y="3168650"/>
            <a:ext cx="4826000"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800" dirty="0">
                <a:solidFill>
                  <a:schemeClr val="tx1"/>
                </a:solidFill>
              </a:rPr>
              <a:t>Electricity Mix </a:t>
            </a:r>
            <a:r>
              <a:rPr lang="de-DE" altLang="de-DE" sz="1800" dirty="0">
                <a:solidFill>
                  <a:schemeClr val="tx1"/>
                </a:solidFill>
              </a:rPr>
              <a:t>in Germany 2017</a:t>
            </a:r>
          </a:p>
          <a:p>
            <a:pPr>
              <a:spcBef>
                <a:spcPct val="0"/>
              </a:spcBef>
              <a:buFontTx/>
              <a:buNone/>
            </a:pPr>
            <a:endParaRPr lang="de-DE" altLang="de-DE" sz="800" dirty="0">
              <a:solidFill>
                <a:schemeClr val="tx1"/>
              </a:solidFill>
            </a:endParaRPr>
          </a:p>
        </p:txBody>
      </p:sp>
      <p:sp>
        <p:nvSpPr>
          <p:cNvPr id="30727" name="Textfeld 6">
            <a:extLst>
              <a:ext uri="{FF2B5EF4-FFF2-40B4-BE49-F238E27FC236}">
                <a16:creationId xmlns:a16="http://schemas.microsoft.com/office/drawing/2014/main" id="{38C9302C-B12D-4CB1-9FF2-F218F2883E1A}"/>
              </a:ext>
            </a:extLst>
          </p:cNvPr>
          <p:cNvSpPr txBox="1">
            <a:spLocks noChangeArrowheads="1"/>
          </p:cNvSpPr>
          <p:nvPr/>
        </p:nvSpPr>
        <p:spPr bwMode="auto">
          <a:xfrm>
            <a:off x="50800" y="369888"/>
            <a:ext cx="3111500"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500">
                <a:solidFill>
                  <a:schemeClr val="tx1"/>
                </a:solidFill>
              </a:rPr>
              <a:t>17% Renewable Energy</a:t>
            </a:r>
          </a:p>
        </p:txBody>
      </p:sp>
      <p:sp>
        <p:nvSpPr>
          <p:cNvPr id="30728" name="Textfeld 7">
            <a:extLst>
              <a:ext uri="{FF2B5EF4-FFF2-40B4-BE49-F238E27FC236}">
                <a16:creationId xmlns:a16="http://schemas.microsoft.com/office/drawing/2014/main" id="{1FEC53C6-FEE7-4F87-9ED7-2FE707106C1A}"/>
              </a:ext>
            </a:extLst>
          </p:cNvPr>
          <p:cNvSpPr txBox="1">
            <a:spLocks noChangeArrowheads="1"/>
          </p:cNvSpPr>
          <p:nvPr/>
        </p:nvSpPr>
        <p:spPr bwMode="auto">
          <a:xfrm>
            <a:off x="4318000" y="3449638"/>
            <a:ext cx="25019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500" dirty="0">
                <a:solidFill>
                  <a:schemeClr val="tx1"/>
                </a:solidFill>
              </a:rPr>
              <a:t>38,5% Renewable Energy</a:t>
            </a:r>
          </a:p>
        </p:txBody>
      </p:sp>
      <p:sp>
        <p:nvSpPr>
          <p:cNvPr id="9" name="Textfeld 8">
            <a:extLst>
              <a:ext uri="{FF2B5EF4-FFF2-40B4-BE49-F238E27FC236}">
                <a16:creationId xmlns:a16="http://schemas.microsoft.com/office/drawing/2014/main" id="{2E0E525C-B46D-4032-85CA-E1FF3125B465}"/>
              </a:ext>
            </a:extLst>
          </p:cNvPr>
          <p:cNvSpPr txBox="1"/>
          <p:nvPr/>
        </p:nvSpPr>
        <p:spPr>
          <a:xfrm>
            <a:off x="2362200" y="692150"/>
            <a:ext cx="914400" cy="323850"/>
          </a:xfrm>
          <a:prstGeom prst="rect">
            <a:avLst/>
          </a:prstGeom>
          <a:solidFill>
            <a:schemeClr val="accent3">
              <a:lumMod val="40000"/>
              <a:lumOff val="60000"/>
            </a:schemeClr>
          </a:solidFill>
        </p:spPr>
        <p:txBody>
          <a:bodyPr>
            <a:spAutoFit/>
          </a:bodyPr>
          <a:lstStyle/>
          <a:p>
            <a:pPr>
              <a:defRPr/>
            </a:pPr>
            <a:r>
              <a:rPr lang="en-GB" sz="1500" b="1" dirty="0">
                <a:latin typeface="Calibri" charset="0"/>
                <a:ea typeface="MS PGothic" charset="-128"/>
                <a:cs typeface="+mn-cs"/>
              </a:rPr>
              <a:t>RE</a:t>
            </a:r>
          </a:p>
        </p:txBody>
      </p:sp>
      <p:sp>
        <p:nvSpPr>
          <p:cNvPr id="10" name="Textfeld 9">
            <a:extLst>
              <a:ext uri="{FF2B5EF4-FFF2-40B4-BE49-F238E27FC236}">
                <a16:creationId xmlns:a16="http://schemas.microsoft.com/office/drawing/2014/main" id="{E48608B1-202F-4F6F-82B8-64AA8D301EA7}"/>
              </a:ext>
            </a:extLst>
          </p:cNvPr>
          <p:cNvSpPr txBox="1"/>
          <p:nvPr/>
        </p:nvSpPr>
        <p:spPr>
          <a:xfrm>
            <a:off x="7302500" y="4657725"/>
            <a:ext cx="546100" cy="554038"/>
          </a:xfrm>
          <a:prstGeom prst="rect">
            <a:avLst/>
          </a:prstGeom>
          <a:solidFill>
            <a:schemeClr val="bg1">
              <a:lumMod val="95000"/>
            </a:schemeClr>
          </a:solidFill>
        </p:spPr>
        <p:txBody>
          <a:bodyPr>
            <a:spAutoFit/>
          </a:bodyPr>
          <a:lstStyle/>
          <a:p>
            <a:pPr>
              <a:defRPr/>
            </a:pPr>
            <a:endParaRPr lang="en-GB" sz="1500" b="1" dirty="0">
              <a:latin typeface="Calibri" charset="0"/>
              <a:ea typeface="MS PGothic" charset="-128"/>
              <a:cs typeface="+mn-cs"/>
            </a:endParaRPr>
          </a:p>
          <a:p>
            <a:pPr>
              <a:defRPr/>
            </a:pPr>
            <a:r>
              <a:rPr lang="en-GB" sz="1500" b="1" dirty="0">
                <a:latin typeface="Calibri" charset="0"/>
                <a:ea typeface="MS PGothic" charset="-128"/>
                <a:cs typeface="+mn-cs"/>
              </a:rPr>
              <a:t> RE</a:t>
            </a:r>
          </a:p>
        </p:txBody>
      </p:sp>
      <p:sp>
        <p:nvSpPr>
          <p:cNvPr id="30731" name="Textfeld 11">
            <a:extLst>
              <a:ext uri="{FF2B5EF4-FFF2-40B4-BE49-F238E27FC236}">
                <a16:creationId xmlns:a16="http://schemas.microsoft.com/office/drawing/2014/main" id="{E497CE24-29EA-41A3-A1F4-C2B58E49D95A}"/>
              </a:ext>
            </a:extLst>
          </p:cNvPr>
          <p:cNvSpPr txBox="1">
            <a:spLocks noChangeArrowheads="1"/>
          </p:cNvSpPr>
          <p:nvPr/>
        </p:nvSpPr>
        <p:spPr bwMode="auto">
          <a:xfrm>
            <a:off x="3943350" y="1693863"/>
            <a:ext cx="9636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br>
              <a:rPr lang="en-GB" altLang="de-DE" sz="800">
                <a:solidFill>
                  <a:schemeClr val="tx1"/>
                </a:solidFill>
              </a:rPr>
            </a:br>
            <a:r>
              <a:rPr lang="en-GB" altLang="de-DE" sz="1200">
                <a:solidFill>
                  <a:schemeClr val="tx1"/>
                </a:solidFill>
              </a:rPr>
              <a:t>Biomass</a:t>
            </a:r>
          </a:p>
          <a:p>
            <a:pPr>
              <a:spcBef>
                <a:spcPct val="0"/>
              </a:spcBef>
              <a:buFontTx/>
              <a:buNone/>
            </a:pPr>
            <a:endParaRPr lang="en-GB" altLang="de-DE" sz="400">
              <a:solidFill>
                <a:schemeClr val="tx1"/>
              </a:solidFill>
            </a:endParaRPr>
          </a:p>
        </p:txBody>
      </p:sp>
      <p:sp>
        <p:nvSpPr>
          <p:cNvPr id="30732" name="Textfeld 12">
            <a:extLst>
              <a:ext uri="{FF2B5EF4-FFF2-40B4-BE49-F238E27FC236}">
                <a16:creationId xmlns:a16="http://schemas.microsoft.com/office/drawing/2014/main" id="{99B2EFEA-2A87-41F9-96D3-763F7F304ECB}"/>
              </a:ext>
            </a:extLst>
          </p:cNvPr>
          <p:cNvSpPr txBox="1">
            <a:spLocks noChangeArrowheads="1"/>
          </p:cNvSpPr>
          <p:nvPr/>
        </p:nvSpPr>
        <p:spPr bwMode="auto">
          <a:xfrm>
            <a:off x="3984625" y="414338"/>
            <a:ext cx="946150" cy="60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100">
                <a:solidFill>
                  <a:schemeClr val="tx1"/>
                </a:solidFill>
              </a:rPr>
              <a:t>Photovoltaics</a:t>
            </a:r>
          </a:p>
          <a:p>
            <a:pPr>
              <a:spcBef>
                <a:spcPct val="0"/>
              </a:spcBef>
              <a:buFontTx/>
              <a:buNone/>
            </a:pPr>
            <a:r>
              <a:rPr lang="en-GB" altLang="de-DE" sz="1100">
                <a:solidFill>
                  <a:schemeClr val="tx1"/>
                </a:solidFill>
              </a:rPr>
              <a:t>2%</a:t>
            </a:r>
          </a:p>
          <a:p>
            <a:pPr>
              <a:spcBef>
                <a:spcPct val="0"/>
              </a:spcBef>
              <a:buFontTx/>
              <a:buNone/>
            </a:pPr>
            <a:endParaRPr lang="en-GB" altLang="de-DE" sz="1100">
              <a:solidFill>
                <a:schemeClr val="tx1"/>
              </a:solidFill>
            </a:endParaRPr>
          </a:p>
        </p:txBody>
      </p:sp>
      <p:sp>
        <p:nvSpPr>
          <p:cNvPr id="30733" name="Textfeld 13">
            <a:extLst>
              <a:ext uri="{FF2B5EF4-FFF2-40B4-BE49-F238E27FC236}">
                <a16:creationId xmlns:a16="http://schemas.microsoft.com/office/drawing/2014/main" id="{1FA98632-1243-4E00-98F4-69EF8C55B3FD}"/>
              </a:ext>
            </a:extLst>
          </p:cNvPr>
          <p:cNvSpPr txBox="1">
            <a:spLocks noChangeArrowheads="1"/>
          </p:cNvSpPr>
          <p:nvPr/>
        </p:nvSpPr>
        <p:spPr bwMode="auto">
          <a:xfrm>
            <a:off x="3971925" y="993775"/>
            <a:ext cx="985838" cy="630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100">
                <a:solidFill>
                  <a:schemeClr val="tx1"/>
                </a:solidFill>
              </a:rPr>
              <a:t>Water</a:t>
            </a:r>
          </a:p>
          <a:p>
            <a:pPr>
              <a:spcBef>
                <a:spcPct val="0"/>
              </a:spcBef>
              <a:buFontTx/>
              <a:buNone/>
            </a:pPr>
            <a:r>
              <a:rPr lang="en-GB" altLang="de-DE" sz="1100">
                <a:solidFill>
                  <a:schemeClr val="tx1"/>
                </a:solidFill>
              </a:rPr>
              <a:t>3,2%</a:t>
            </a:r>
          </a:p>
          <a:p>
            <a:pPr>
              <a:spcBef>
                <a:spcPct val="0"/>
              </a:spcBef>
              <a:buFontTx/>
              <a:buNone/>
            </a:pPr>
            <a:endParaRPr lang="en-GB" altLang="de-DE" sz="1300">
              <a:solidFill>
                <a:schemeClr val="tx1"/>
              </a:solidFill>
            </a:endParaRPr>
          </a:p>
        </p:txBody>
      </p:sp>
      <p:sp>
        <p:nvSpPr>
          <p:cNvPr id="30734" name="Textfeld 14">
            <a:extLst>
              <a:ext uri="{FF2B5EF4-FFF2-40B4-BE49-F238E27FC236}">
                <a16:creationId xmlns:a16="http://schemas.microsoft.com/office/drawing/2014/main" id="{D9AE3FA8-C3B9-4CD2-AE3E-9B01DB3C95CE}"/>
              </a:ext>
            </a:extLst>
          </p:cNvPr>
          <p:cNvSpPr txBox="1">
            <a:spLocks noChangeArrowheads="1"/>
          </p:cNvSpPr>
          <p:nvPr/>
        </p:nvSpPr>
        <p:spPr bwMode="auto">
          <a:xfrm>
            <a:off x="3944938" y="1666875"/>
            <a:ext cx="1012825"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100">
                <a:solidFill>
                  <a:schemeClr val="tx1"/>
                </a:solidFill>
              </a:rPr>
              <a:t>Biomass</a:t>
            </a:r>
          </a:p>
          <a:p>
            <a:pPr>
              <a:spcBef>
                <a:spcPct val="0"/>
              </a:spcBef>
              <a:buFontTx/>
              <a:buNone/>
            </a:pPr>
            <a:r>
              <a:rPr lang="en-GB" altLang="de-DE" sz="1100">
                <a:solidFill>
                  <a:schemeClr val="tx1"/>
                </a:solidFill>
              </a:rPr>
              <a:t>5,6%</a:t>
            </a:r>
          </a:p>
          <a:p>
            <a:pPr>
              <a:spcBef>
                <a:spcPct val="0"/>
              </a:spcBef>
              <a:buFontTx/>
              <a:buNone/>
            </a:pPr>
            <a:endParaRPr lang="en-GB" altLang="de-DE" sz="1100">
              <a:solidFill>
                <a:schemeClr val="tx1"/>
              </a:solidFill>
            </a:endParaRPr>
          </a:p>
          <a:p>
            <a:pPr>
              <a:spcBef>
                <a:spcPct val="0"/>
              </a:spcBef>
              <a:buFontTx/>
              <a:buNone/>
            </a:pPr>
            <a:endParaRPr lang="en-GB" altLang="de-DE" sz="1100">
              <a:solidFill>
                <a:schemeClr val="tx1"/>
              </a:solidFill>
            </a:endParaRPr>
          </a:p>
        </p:txBody>
      </p:sp>
      <p:sp>
        <p:nvSpPr>
          <p:cNvPr id="30736" name="Textfeld 16">
            <a:extLst>
              <a:ext uri="{FF2B5EF4-FFF2-40B4-BE49-F238E27FC236}">
                <a16:creationId xmlns:a16="http://schemas.microsoft.com/office/drawing/2014/main" id="{6E396319-0CAD-4B40-848F-A02861DAA005}"/>
              </a:ext>
            </a:extLst>
          </p:cNvPr>
          <p:cNvSpPr txBox="1">
            <a:spLocks noChangeArrowheads="1"/>
          </p:cNvSpPr>
          <p:nvPr/>
        </p:nvSpPr>
        <p:spPr bwMode="auto">
          <a:xfrm>
            <a:off x="8361363" y="3668713"/>
            <a:ext cx="808037"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Water</a:t>
            </a:r>
          </a:p>
          <a:p>
            <a:pPr>
              <a:spcBef>
                <a:spcPct val="0"/>
              </a:spcBef>
              <a:buFontTx/>
              <a:buNone/>
            </a:pPr>
            <a:r>
              <a:rPr lang="en-GB" altLang="de-DE" sz="1000">
                <a:solidFill>
                  <a:schemeClr val="tx1"/>
                </a:solidFill>
              </a:rPr>
              <a:t>3,2%</a:t>
            </a:r>
            <a:br>
              <a:rPr lang="en-GB" altLang="de-DE" sz="1000">
                <a:solidFill>
                  <a:schemeClr val="tx1"/>
                </a:solidFill>
              </a:rPr>
            </a:br>
            <a:endParaRPr lang="en-GB" altLang="de-DE" sz="1000">
              <a:solidFill>
                <a:schemeClr val="tx1"/>
              </a:solidFill>
            </a:endParaRPr>
          </a:p>
        </p:txBody>
      </p:sp>
      <p:sp>
        <p:nvSpPr>
          <p:cNvPr id="30737" name="Textfeld 17">
            <a:extLst>
              <a:ext uri="{FF2B5EF4-FFF2-40B4-BE49-F238E27FC236}">
                <a16:creationId xmlns:a16="http://schemas.microsoft.com/office/drawing/2014/main" id="{555BE7DF-1787-4C9C-85D1-053C9E315033}"/>
              </a:ext>
            </a:extLst>
          </p:cNvPr>
          <p:cNvSpPr txBox="1">
            <a:spLocks noChangeArrowheads="1"/>
          </p:cNvSpPr>
          <p:nvPr/>
        </p:nvSpPr>
        <p:spPr bwMode="auto">
          <a:xfrm>
            <a:off x="8345488" y="4140200"/>
            <a:ext cx="9144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Photovoltaics</a:t>
            </a:r>
          </a:p>
          <a:p>
            <a:pPr>
              <a:spcBef>
                <a:spcPct val="0"/>
              </a:spcBef>
              <a:buFontTx/>
              <a:buNone/>
            </a:pPr>
            <a:r>
              <a:rPr lang="en-GB" altLang="de-DE" sz="1000">
                <a:solidFill>
                  <a:schemeClr val="tx1"/>
                </a:solidFill>
              </a:rPr>
              <a:t>5,9%</a:t>
            </a:r>
            <a:br>
              <a:rPr lang="en-GB" altLang="de-DE" sz="1000">
                <a:solidFill>
                  <a:schemeClr val="tx1"/>
                </a:solidFill>
              </a:rPr>
            </a:br>
            <a:endParaRPr lang="en-GB" altLang="de-DE" sz="1000">
              <a:solidFill>
                <a:schemeClr val="tx1"/>
              </a:solidFill>
            </a:endParaRPr>
          </a:p>
        </p:txBody>
      </p:sp>
      <p:sp>
        <p:nvSpPr>
          <p:cNvPr id="30738" name="Textfeld 18">
            <a:extLst>
              <a:ext uri="{FF2B5EF4-FFF2-40B4-BE49-F238E27FC236}">
                <a16:creationId xmlns:a16="http://schemas.microsoft.com/office/drawing/2014/main" id="{082EB0F1-386D-4C9E-894F-721E83764014}"/>
              </a:ext>
            </a:extLst>
          </p:cNvPr>
          <p:cNvSpPr txBox="1">
            <a:spLocks noChangeArrowheads="1"/>
          </p:cNvSpPr>
          <p:nvPr/>
        </p:nvSpPr>
        <p:spPr bwMode="auto">
          <a:xfrm>
            <a:off x="8361363" y="4629150"/>
            <a:ext cx="808037"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Biomass</a:t>
            </a:r>
          </a:p>
          <a:p>
            <a:pPr>
              <a:spcBef>
                <a:spcPct val="0"/>
              </a:spcBef>
              <a:buFontTx/>
              <a:buNone/>
            </a:pPr>
            <a:r>
              <a:rPr lang="en-GB" altLang="de-DE" sz="1000">
                <a:solidFill>
                  <a:schemeClr val="tx1"/>
                </a:solidFill>
              </a:rPr>
              <a:t>7,9%</a:t>
            </a:r>
          </a:p>
          <a:p>
            <a:pPr>
              <a:spcBef>
                <a:spcPct val="0"/>
              </a:spcBef>
              <a:buFontTx/>
              <a:buNone/>
            </a:pPr>
            <a:endParaRPr lang="en-GB" altLang="de-DE" sz="1000">
              <a:solidFill>
                <a:schemeClr val="tx1"/>
              </a:solidFill>
            </a:endParaRPr>
          </a:p>
          <a:p>
            <a:pPr>
              <a:spcBef>
                <a:spcPct val="0"/>
              </a:spcBef>
              <a:buFontTx/>
              <a:buNone/>
            </a:pPr>
            <a:endParaRPr lang="en-GB" altLang="de-DE" sz="1000">
              <a:solidFill>
                <a:schemeClr val="tx1"/>
              </a:solidFill>
            </a:endParaRPr>
          </a:p>
        </p:txBody>
      </p:sp>
      <p:sp>
        <p:nvSpPr>
          <p:cNvPr id="30739" name="Textfeld 19">
            <a:extLst>
              <a:ext uri="{FF2B5EF4-FFF2-40B4-BE49-F238E27FC236}">
                <a16:creationId xmlns:a16="http://schemas.microsoft.com/office/drawing/2014/main" id="{0B717EEC-1758-4763-9784-AAE1A6DDA5A1}"/>
              </a:ext>
            </a:extLst>
          </p:cNvPr>
          <p:cNvSpPr txBox="1">
            <a:spLocks noChangeArrowheads="1"/>
          </p:cNvSpPr>
          <p:nvPr/>
        </p:nvSpPr>
        <p:spPr bwMode="auto">
          <a:xfrm>
            <a:off x="8345488" y="5297488"/>
            <a:ext cx="914400" cy="554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Wind</a:t>
            </a:r>
          </a:p>
          <a:p>
            <a:pPr>
              <a:spcBef>
                <a:spcPct val="0"/>
              </a:spcBef>
              <a:buFontTx/>
              <a:buNone/>
            </a:pPr>
            <a:r>
              <a:rPr lang="en-GB" altLang="de-DE" sz="1000">
                <a:solidFill>
                  <a:schemeClr val="tx1"/>
                </a:solidFill>
              </a:rPr>
              <a:t>(Offshore)</a:t>
            </a:r>
          </a:p>
          <a:p>
            <a:pPr>
              <a:spcBef>
                <a:spcPct val="0"/>
              </a:spcBef>
              <a:buFontTx/>
              <a:buNone/>
            </a:pPr>
            <a:r>
              <a:rPr lang="en-GB" altLang="de-DE" sz="1000">
                <a:solidFill>
                  <a:schemeClr val="tx1"/>
                </a:solidFill>
              </a:rPr>
              <a:t>1,9%</a:t>
            </a:r>
          </a:p>
        </p:txBody>
      </p:sp>
      <p:sp>
        <p:nvSpPr>
          <p:cNvPr id="30740" name="Textfeld 20">
            <a:extLst>
              <a:ext uri="{FF2B5EF4-FFF2-40B4-BE49-F238E27FC236}">
                <a16:creationId xmlns:a16="http://schemas.microsoft.com/office/drawing/2014/main" id="{3DC8EF90-170A-4AC3-B42B-F98AE8B32309}"/>
              </a:ext>
            </a:extLst>
          </p:cNvPr>
          <p:cNvSpPr txBox="1">
            <a:spLocks noChangeArrowheads="1"/>
          </p:cNvSpPr>
          <p:nvPr/>
        </p:nvSpPr>
        <p:spPr bwMode="auto">
          <a:xfrm>
            <a:off x="8361363" y="5848350"/>
            <a:ext cx="914400" cy="55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Wind</a:t>
            </a:r>
          </a:p>
          <a:p>
            <a:pPr>
              <a:spcBef>
                <a:spcPct val="0"/>
              </a:spcBef>
              <a:buFontTx/>
              <a:buNone/>
            </a:pPr>
            <a:r>
              <a:rPr lang="en-GB" altLang="de-DE" sz="1000">
                <a:solidFill>
                  <a:schemeClr val="tx1"/>
                </a:solidFill>
              </a:rPr>
              <a:t>(Onshore)</a:t>
            </a:r>
          </a:p>
          <a:p>
            <a:pPr>
              <a:spcBef>
                <a:spcPct val="0"/>
              </a:spcBef>
              <a:buFontTx/>
              <a:buNone/>
            </a:pPr>
            <a:r>
              <a:rPr lang="en-GB" altLang="de-DE" sz="1000">
                <a:solidFill>
                  <a:schemeClr val="tx1"/>
                </a:solidFill>
              </a:rPr>
              <a:t>10%</a:t>
            </a:r>
          </a:p>
        </p:txBody>
      </p:sp>
      <p:sp>
        <p:nvSpPr>
          <p:cNvPr id="30741" name="Textfeld 21">
            <a:extLst>
              <a:ext uri="{FF2B5EF4-FFF2-40B4-BE49-F238E27FC236}">
                <a16:creationId xmlns:a16="http://schemas.microsoft.com/office/drawing/2014/main" id="{DFE07805-47D9-47B8-ACE9-ECF4CB5B0C38}"/>
              </a:ext>
            </a:extLst>
          </p:cNvPr>
          <p:cNvSpPr txBox="1">
            <a:spLocks noChangeArrowheads="1"/>
          </p:cNvSpPr>
          <p:nvPr/>
        </p:nvSpPr>
        <p:spPr bwMode="auto">
          <a:xfrm>
            <a:off x="71438" y="898525"/>
            <a:ext cx="842962"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Nuclear</a:t>
            </a:r>
          </a:p>
          <a:p>
            <a:pPr>
              <a:spcBef>
                <a:spcPct val="0"/>
              </a:spcBef>
              <a:buFontTx/>
              <a:buNone/>
            </a:pPr>
            <a:r>
              <a:rPr lang="en-GB" altLang="de-DE" sz="1000">
                <a:solidFill>
                  <a:schemeClr val="tx1"/>
                </a:solidFill>
              </a:rPr>
              <a:t>22%</a:t>
            </a:r>
            <a:br>
              <a:rPr lang="en-GB" altLang="de-DE" sz="1000">
                <a:solidFill>
                  <a:schemeClr val="tx1"/>
                </a:solidFill>
              </a:rPr>
            </a:br>
            <a:endParaRPr lang="en-GB" altLang="de-DE" sz="1000">
              <a:solidFill>
                <a:schemeClr val="tx1"/>
              </a:solidFill>
            </a:endParaRPr>
          </a:p>
        </p:txBody>
      </p:sp>
      <p:sp>
        <p:nvSpPr>
          <p:cNvPr id="30742" name="Textfeld 22">
            <a:extLst>
              <a:ext uri="{FF2B5EF4-FFF2-40B4-BE49-F238E27FC236}">
                <a16:creationId xmlns:a16="http://schemas.microsoft.com/office/drawing/2014/main" id="{90A4FD20-42D1-4595-B063-C6D8BCFE2F81}"/>
              </a:ext>
            </a:extLst>
          </p:cNvPr>
          <p:cNvSpPr txBox="1">
            <a:spLocks noChangeArrowheads="1"/>
          </p:cNvSpPr>
          <p:nvPr/>
        </p:nvSpPr>
        <p:spPr bwMode="auto">
          <a:xfrm>
            <a:off x="71438" y="1306513"/>
            <a:ext cx="84296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Gas</a:t>
            </a:r>
          </a:p>
          <a:p>
            <a:pPr>
              <a:spcBef>
                <a:spcPct val="0"/>
              </a:spcBef>
              <a:buFontTx/>
              <a:buNone/>
            </a:pPr>
            <a:r>
              <a:rPr lang="en-GB" altLang="de-DE" sz="1000">
                <a:solidFill>
                  <a:schemeClr val="tx1"/>
                </a:solidFill>
              </a:rPr>
              <a:t>14%</a:t>
            </a:r>
          </a:p>
        </p:txBody>
      </p:sp>
      <p:sp>
        <p:nvSpPr>
          <p:cNvPr id="30743" name="Textfeld 23">
            <a:extLst>
              <a:ext uri="{FF2B5EF4-FFF2-40B4-BE49-F238E27FC236}">
                <a16:creationId xmlns:a16="http://schemas.microsoft.com/office/drawing/2014/main" id="{C4E3085F-B027-4DB6-9427-22CE35C20815}"/>
              </a:ext>
            </a:extLst>
          </p:cNvPr>
          <p:cNvSpPr txBox="1">
            <a:spLocks noChangeArrowheads="1"/>
          </p:cNvSpPr>
          <p:nvPr/>
        </p:nvSpPr>
        <p:spPr bwMode="auto">
          <a:xfrm>
            <a:off x="71438" y="1938338"/>
            <a:ext cx="842962" cy="1169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Brown Coal</a:t>
            </a:r>
          </a:p>
          <a:p>
            <a:pPr>
              <a:spcBef>
                <a:spcPct val="0"/>
              </a:spcBef>
              <a:buFontTx/>
              <a:buNone/>
            </a:pPr>
            <a:r>
              <a:rPr lang="en-GB" altLang="de-DE" sz="1000">
                <a:solidFill>
                  <a:schemeClr val="tx1"/>
                </a:solidFill>
              </a:rPr>
              <a:t>24%</a:t>
            </a:r>
          </a:p>
          <a:p>
            <a:pPr>
              <a:spcBef>
                <a:spcPct val="0"/>
              </a:spcBef>
              <a:buFontTx/>
              <a:buNone/>
            </a:pPr>
            <a:endParaRPr lang="en-GB" altLang="de-DE" sz="1000">
              <a:solidFill>
                <a:schemeClr val="tx1"/>
              </a:solidFill>
            </a:endParaRPr>
          </a:p>
          <a:p>
            <a:pPr>
              <a:spcBef>
                <a:spcPct val="0"/>
              </a:spcBef>
              <a:buFontTx/>
              <a:buNone/>
            </a:pPr>
            <a:endParaRPr lang="en-GB" altLang="de-DE" sz="1000">
              <a:solidFill>
                <a:schemeClr val="tx1"/>
              </a:solidFill>
            </a:endParaRPr>
          </a:p>
          <a:p>
            <a:pPr>
              <a:spcBef>
                <a:spcPct val="0"/>
              </a:spcBef>
              <a:buFontTx/>
              <a:buNone/>
            </a:pPr>
            <a:r>
              <a:rPr lang="en-GB" altLang="de-DE" sz="1000">
                <a:solidFill>
                  <a:schemeClr val="tx1"/>
                </a:solidFill>
              </a:rPr>
              <a:t>Black Coal</a:t>
            </a:r>
          </a:p>
          <a:p>
            <a:pPr>
              <a:spcBef>
                <a:spcPct val="0"/>
              </a:spcBef>
              <a:buFontTx/>
              <a:buNone/>
            </a:pPr>
            <a:r>
              <a:rPr lang="en-GB" altLang="de-DE" sz="1000">
                <a:solidFill>
                  <a:schemeClr val="tx1"/>
                </a:solidFill>
              </a:rPr>
              <a:t>19%</a:t>
            </a:r>
          </a:p>
          <a:p>
            <a:pPr>
              <a:spcBef>
                <a:spcPct val="0"/>
              </a:spcBef>
              <a:buFontTx/>
              <a:buNone/>
            </a:pPr>
            <a:endParaRPr lang="en-GB" altLang="de-DE" sz="1000">
              <a:solidFill>
                <a:schemeClr val="tx1"/>
              </a:solidFill>
            </a:endParaRPr>
          </a:p>
        </p:txBody>
      </p:sp>
      <p:sp>
        <p:nvSpPr>
          <p:cNvPr id="30744" name="Textfeld 24">
            <a:extLst>
              <a:ext uri="{FF2B5EF4-FFF2-40B4-BE49-F238E27FC236}">
                <a16:creationId xmlns:a16="http://schemas.microsoft.com/office/drawing/2014/main" id="{07D9677D-19B2-406E-8245-9830C29B758B}"/>
              </a:ext>
            </a:extLst>
          </p:cNvPr>
          <p:cNvSpPr txBox="1">
            <a:spLocks noChangeArrowheads="1"/>
          </p:cNvSpPr>
          <p:nvPr/>
        </p:nvSpPr>
        <p:spPr bwMode="auto">
          <a:xfrm>
            <a:off x="1941513" y="2981325"/>
            <a:ext cx="10048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Others </a:t>
            </a:r>
          </a:p>
          <a:p>
            <a:pPr>
              <a:spcBef>
                <a:spcPct val="0"/>
              </a:spcBef>
              <a:buFontTx/>
              <a:buNone/>
            </a:pPr>
            <a:r>
              <a:rPr lang="en-GB" altLang="de-DE" sz="1000">
                <a:solidFill>
                  <a:schemeClr val="tx1"/>
                </a:solidFill>
              </a:rPr>
              <a:t>5%</a:t>
            </a:r>
          </a:p>
        </p:txBody>
      </p:sp>
      <p:sp>
        <p:nvSpPr>
          <p:cNvPr id="30745" name="Textfeld 25">
            <a:extLst>
              <a:ext uri="{FF2B5EF4-FFF2-40B4-BE49-F238E27FC236}">
                <a16:creationId xmlns:a16="http://schemas.microsoft.com/office/drawing/2014/main" id="{94ADCEC5-FB19-41FF-B151-49F45A7FB406}"/>
              </a:ext>
            </a:extLst>
          </p:cNvPr>
          <p:cNvSpPr txBox="1">
            <a:spLocks noChangeArrowheads="1"/>
          </p:cNvSpPr>
          <p:nvPr/>
        </p:nvSpPr>
        <p:spPr bwMode="auto">
          <a:xfrm>
            <a:off x="50800" y="2968625"/>
            <a:ext cx="15621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endParaRPr lang="en-GB" altLang="de-DE" sz="1000">
              <a:solidFill>
                <a:schemeClr val="tx1"/>
              </a:solidFill>
            </a:endParaRPr>
          </a:p>
          <a:p>
            <a:pPr>
              <a:spcBef>
                <a:spcPct val="0"/>
              </a:spcBef>
              <a:buFontTx/>
              <a:buNone/>
            </a:pPr>
            <a:endParaRPr lang="en-GB" altLang="de-DE" sz="1000">
              <a:solidFill>
                <a:schemeClr val="tx1"/>
              </a:solidFill>
            </a:endParaRPr>
          </a:p>
        </p:txBody>
      </p:sp>
      <p:sp>
        <p:nvSpPr>
          <p:cNvPr id="30746" name="Textfeld 26">
            <a:extLst>
              <a:ext uri="{FF2B5EF4-FFF2-40B4-BE49-F238E27FC236}">
                <a16:creationId xmlns:a16="http://schemas.microsoft.com/office/drawing/2014/main" id="{0D972A89-EC24-4202-BC89-736B699B2C40}"/>
              </a:ext>
            </a:extLst>
          </p:cNvPr>
          <p:cNvSpPr txBox="1">
            <a:spLocks noChangeArrowheads="1"/>
          </p:cNvSpPr>
          <p:nvPr/>
        </p:nvSpPr>
        <p:spPr bwMode="auto">
          <a:xfrm>
            <a:off x="4318000" y="3910013"/>
            <a:ext cx="8445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Gas</a:t>
            </a:r>
          </a:p>
          <a:p>
            <a:pPr>
              <a:spcBef>
                <a:spcPct val="0"/>
              </a:spcBef>
              <a:buFontTx/>
              <a:buNone/>
            </a:pPr>
            <a:r>
              <a:rPr lang="en-GB" altLang="de-DE" sz="1000">
                <a:solidFill>
                  <a:schemeClr val="tx1"/>
                </a:solidFill>
              </a:rPr>
              <a:t>12,4%</a:t>
            </a:r>
          </a:p>
        </p:txBody>
      </p:sp>
      <p:sp>
        <p:nvSpPr>
          <p:cNvPr id="30747" name="Textfeld 28">
            <a:extLst>
              <a:ext uri="{FF2B5EF4-FFF2-40B4-BE49-F238E27FC236}">
                <a16:creationId xmlns:a16="http://schemas.microsoft.com/office/drawing/2014/main" id="{C6F63778-6C11-4778-BB9F-6D887361DC54}"/>
              </a:ext>
            </a:extLst>
          </p:cNvPr>
          <p:cNvSpPr txBox="1">
            <a:spLocks noChangeArrowheads="1"/>
          </p:cNvSpPr>
          <p:nvPr/>
        </p:nvSpPr>
        <p:spPr bwMode="auto">
          <a:xfrm>
            <a:off x="4283075" y="5791200"/>
            <a:ext cx="842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Brown Coal</a:t>
            </a:r>
          </a:p>
          <a:p>
            <a:pPr>
              <a:spcBef>
                <a:spcPct val="0"/>
              </a:spcBef>
              <a:buFontTx/>
              <a:buNone/>
            </a:pPr>
            <a:r>
              <a:rPr lang="en-GB" altLang="de-DE" sz="1000">
                <a:solidFill>
                  <a:schemeClr val="tx1"/>
                </a:solidFill>
              </a:rPr>
              <a:t>23,1%</a:t>
            </a:r>
          </a:p>
        </p:txBody>
      </p:sp>
      <p:sp>
        <p:nvSpPr>
          <p:cNvPr id="30748" name="Textfeld 29">
            <a:extLst>
              <a:ext uri="{FF2B5EF4-FFF2-40B4-BE49-F238E27FC236}">
                <a16:creationId xmlns:a16="http://schemas.microsoft.com/office/drawing/2014/main" id="{29BB8BFE-6AF3-4594-8C8E-D7F78C3FD253}"/>
              </a:ext>
            </a:extLst>
          </p:cNvPr>
          <p:cNvSpPr txBox="1">
            <a:spLocks noChangeArrowheads="1"/>
          </p:cNvSpPr>
          <p:nvPr/>
        </p:nvSpPr>
        <p:spPr bwMode="auto">
          <a:xfrm>
            <a:off x="4308475" y="5178425"/>
            <a:ext cx="746125"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Nuclear</a:t>
            </a:r>
          </a:p>
          <a:p>
            <a:pPr>
              <a:spcBef>
                <a:spcPct val="0"/>
              </a:spcBef>
              <a:buFontTx/>
              <a:buNone/>
            </a:pPr>
            <a:r>
              <a:rPr lang="en-GB" altLang="de-DE" sz="1000">
                <a:solidFill>
                  <a:schemeClr val="tx1"/>
                </a:solidFill>
              </a:rPr>
              <a:t>13,1%</a:t>
            </a:r>
            <a:br>
              <a:rPr lang="en-GB" altLang="de-DE" sz="1000">
                <a:solidFill>
                  <a:schemeClr val="tx1"/>
                </a:solidFill>
              </a:rPr>
            </a:br>
            <a:endParaRPr lang="en-GB" altLang="de-DE" sz="1000">
              <a:solidFill>
                <a:schemeClr val="tx1"/>
              </a:solidFill>
            </a:endParaRPr>
          </a:p>
        </p:txBody>
      </p:sp>
      <p:sp>
        <p:nvSpPr>
          <p:cNvPr id="30749" name="Textfeld 30">
            <a:extLst>
              <a:ext uri="{FF2B5EF4-FFF2-40B4-BE49-F238E27FC236}">
                <a16:creationId xmlns:a16="http://schemas.microsoft.com/office/drawing/2014/main" id="{60D81417-25E4-4B4D-B1BA-735F276D1F4D}"/>
              </a:ext>
            </a:extLst>
          </p:cNvPr>
          <p:cNvSpPr txBox="1">
            <a:spLocks noChangeArrowheads="1"/>
          </p:cNvSpPr>
          <p:nvPr/>
        </p:nvSpPr>
        <p:spPr bwMode="auto">
          <a:xfrm>
            <a:off x="4275138" y="4445000"/>
            <a:ext cx="850900" cy="446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Black Coal</a:t>
            </a:r>
          </a:p>
          <a:p>
            <a:pPr>
              <a:spcBef>
                <a:spcPct val="0"/>
              </a:spcBef>
              <a:buFontTx/>
              <a:buNone/>
            </a:pPr>
            <a:r>
              <a:rPr lang="en-GB" altLang="de-DE" sz="1000">
                <a:solidFill>
                  <a:schemeClr val="tx1"/>
                </a:solidFill>
              </a:rPr>
              <a:t>17,2%</a:t>
            </a:r>
          </a:p>
          <a:p>
            <a:pPr>
              <a:spcBef>
                <a:spcPct val="0"/>
              </a:spcBef>
              <a:buFontTx/>
              <a:buNone/>
            </a:pPr>
            <a:endParaRPr lang="en-GB" altLang="de-DE" sz="300">
              <a:solidFill>
                <a:schemeClr val="tx1"/>
              </a:solidFill>
            </a:endParaRPr>
          </a:p>
        </p:txBody>
      </p:sp>
      <p:sp>
        <p:nvSpPr>
          <p:cNvPr id="30750" name="Textfeld 32">
            <a:extLst>
              <a:ext uri="{FF2B5EF4-FFF2-40B4-BE49-F238E27FC236}">
                <a16:creationId xmlns:a16="http://schemas.microsoft.com/office/drawing/2014/main" id="{96229D03-909A-4AD5-85FE-230F3585EAA1}"/>
              </a:ext>
            </a:extLst>
          </p:cNvPr>
          <p:cNvSpPr txBox="1">
            <a:spLocks noChangeArrowheads="1"/>
          </p:cNvSpPr>
          <p:nvPr/>
        </p:nvSpPr>
        <p:spPr bwMode="auto">
          <a:xfrm>
            <a:off x="6757988" y="3714750"/>
            <a:ext cx="8874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spcBef>
                <a:spcPct val="0"/>
              </a:spcBef>
              <a:buFontTx/>
              <a:buNone/>
            </a:pPr>
            <a:r>
              <a:rPr lang="en-GB" altLang="de-DE" sz="1000">
                <a:solidFill>
                  <a:schemeClr val="tx1"/>
                </a:solidFill>
              </a:rPr>
              <a:t>Others </a:t>
            </a:r>
          </a:p>
          <a:p>
            <a:pPr>
              <a:spcBef>
                <a:spcPct val="0"/>
              </a:spcBef>
              <a:buFontTx/>
              <a:buNone/>
            </a:pPr>
            <a:r>
              <a:rPr lang="en-GB" altLang="de-DE" sz="1000">
                <a:solidFill>
                  <a:schemeClr val="tx1"/>
                </a:solidFill>
              </a:rPr>
              <a:t>5,2%</a:t>
            </a:r>
          </a:p>
        </p:txBody>
      </p:sp>
      <p:pic>
        <p:nvPicPr>
          <p:cNvPr id="2050" name="Picture 2" descr="Bildergebnis fÃ¼r strommix deutschland 2017">
            <a:extLst>
              <a:ext uri="{FF2B5EF4-FFF2-40B4-BE49-F238E27FC236}">
                <a16:creationId xmlns:a16="http://schemas.microsoft.com/office/drawing/2014/main" id="{FA3B0BBF-2176-4EC2-893B-D65A90B1F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213" y="3275807"/>
            <a:ext cx="4738157" cy="3553618"/>
          </a:xfrm>
          <a:prstGeom prst="rect">
            <a:avLst/>
          </a:prstGeom>
          <a:noFill/>
          <a:extLst>
            <a:ext uri="{909E8E84-426E-40DD-AFC4-6F175D3DCCD1}">
              <a14:hiddenFill xmlns:a14="http://schemas.microsoft.com/office/drawing/2010/main">
                <a:solidFill>
                  <a:srgbClr val="FFFFFF"/>
                </a:solidFill>
              </a14:hiddenFill>
            </a:ext>
          </a:extLst>
        </p:spPr>
      </p:pic>
      <p:sp>
        <p:nvSpPr>
          <p:cNvPr id="2" name="Pfeil: nach rechts 1">
            <a:extLst>
              <a:ext uri="{FF2B5EF4-FFF2-40B4-BE49-F238E27FC236}">
                <a16:creationId xmlns:a16="http://schemas.microsoft.com/office/drawing/2014/main" id="{609B4D39-7F27-4223-8273-4DFCA4273E37}"/>
              </a:ext>
            </a:extLst>
          </p:cNvPr>
          <p:cNvSpPr/>
          <p:nvPr/>
        </p:nvSpPr>
        <p:spPr>
          <a:xfrm>
            <a:off x="6170612" y="2471738"/>
            <a:ext cx="695325" cy="307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571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044552-CE1C-40CD-A2DD-7BAB933F1365}"/>
              </a:ext>
            </a:extLst>
          </p:cNvPr>
          <p:cNvSpPr>
            <a:spLocks noGrp="1"/>
          </p:cNvSpPr>
          <p:nvPr>
            <p:ph type="title"/>
          </p:nvPr>
        </p:nvSpPr>
        <p:spPr>
          <a:xfrm>
            <a:off x="578817" y="465493"/>
            <a:ext cx="7501844" cy="505977"/>
          </a:xfrm>
        </p:spPr>
        <p:txBody>
          <a:bodyPr>
            <a:noAutofit/>
          </a:bodyPr>
          <a:lstStyle/>
          <a:p>
            <a:pPr>
              <a:spcAft>
                <a:spcPts val="410"/>
              </a:spcAft>
              <a:defRPr/>
            </a:pPr>
            <a:r>
              <a:rPr lang="en-US" altLang="de-DE" sz="3200" dirty="0">
                <a:solidFill>
                  <a:srgbClr val="FF9900"/>
                </a:solidFill>
                <a:cs typeface="+mj-cs"/>
              </a:rPr>
              <a:t>Citizen’s energy in EU</a:t>
            </a:r>
            <a:br>
              <a:rPr lang="en-US" altLang="de-DE" sz="3200" dirty="0">
                <a:solidFill>
                  <a:srgbClr val="FF9900"/>
                </a:solidFill>
                <a:cs typeface="+mj-cs"/>
              </a:rPr>
            </a:br>
            <a:endParaRPr lang="en-US" sz="3200" dirty="0">
              <a:solidFill>
                <a:srgbClr val="FF9900"/>
              </a:solidFill>
              <a:latin typeface="+mn-lt"/>
              <a:ea typeface="+mn-ea"/>
              <a:cs typeface="+mn-cs"/>
            </a:endParaRPr>
          </a:p>
        </p:txBody>
      </p:sp>
      <p:sp>
        <p:nvSpPr>
          <p:cNvPr id="23" name="Text Placeholder 2">
            <a:extLst>
              <a:ext uri="{FF2B5EF4-FFF2-40B4-BE49-F238E27FC236}">
                <a16:creationId xmlns:a16="http://schemas.microsoft.com/office/drawing/2014/main" id="{6568D9B3-7CA3-4176-92F6-73A6074E7CCE}"/>
              </a:ext>
            </a:extLst>
          </p:cNvPr>
          <p:cNvSpPr txBox="1">
            <a:spLocks/>
          </p:cNvSpPr>
          <p:nvPr/>
        </p:nvSpPr>
        <p:spPr>
          <a:xfrm>
            <a:off x="307976" y="960895"/>
            <a:ext cx="5842629" cy="4866468"/>
          </a:xfrm>
          <a:prstGeom prst="snip1Rect">
            <a:avLst/>
          </a:prstGeom>
          <a:solidFill>
            <a:schemeClr val="bg1"/>
          </a:solidFill>
          <a:ln w="12700">
            <a:solidFill>
              <a:srgbClr val="06A258"/>
            </a:solidFill>
            <a:miter lim="400000"/>
          </a:ln>
          <a:extLst>
            <a:ext uri="{C572A759-6A51-4108-AA02-DFA0A04FC94B}">
              <ma14:wrappingTextBoxFlag xmlns="" xmlns:ma14="http://schemas.microsoft.com/office/mac/drawingml/2011/main" val="1"/>
            </a:ext>
          </a:extLst>
        </p:spPr>
        <p:txBody>
          <a:bodyPr lIns="45719" rIns="45719" anchor="t">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r>
              <a:rPr kumimoji="0" lang="hr-HR" sz="2400" b="0" i="0" u="none" strike="noStrike" kern="1200" cap="none" spc="0" normalizeH="0" baseline="0" noProof="0" dirty="0">
                <a:ln>
                  <a:noFill/>
                </a:ln>
                <a:solidFill>
                  <a:srgbClr val="000000"/>
                </a:solidFill>
                <a:effectLst/>
                <a:uLnTx/>
                <a:uFillTx/>
                <a:latin typeface="Calibri"/>
                <a:ea typeface="+mj-ea"/>
                <a:cs typeface="+mj-cs"/>
                <a:sym typeface="Calibri"/>
              </a:rPr>
              <a:t>Report </a:t>
            </a:r>
            <a:r>
              <a:rPr kumimoji="0" lang="en-US" sz="2400" b="0" i="0" u="none" strike="noStrike" kern="1200" cap="none" spc="0" normalizeH="0" baseline="0" noProof="0" dirty="0">
                <a:ln>
                  <a:noFill/>
                </a:ln>
                <a:solidFill>
                  <a:srgbClr val="000000"/>
                </a:solidFill>
                <a:effectLst/>
                <a:uLnTx/>
                <a:uFillTx/>
                <a:latin typeface="Calibri"/>
                <a:ea typeface="+mj-ea"/>
                <a:cs typeface="+mj-cs"/>
                <a:sym typeface="Calibri"/>
              </a:rPr>
              <a:t>“Putting citizens at the heart of the energy transition” (</a:t>
            </a:r>
            <a:r>
              <a:rPr kumimoji="0" lang="en-US" sz="2400" b="0" i="0" u="none" strike="noStrike" kern="1200" cap="none" spc="0" normalizeH="0" baseline="0" noProof="0" dirty="0" err="1">
                <a:ln>
                  <a:noFill/>
                </a:ln>
                <a:solidFill>
                  <a:srgbClr val="000000"/>
                </a:solidFill>
                <a:effectLst/>
                <a:uLnTx/>
                <a:uFillTx/>
                <a:latin typeface="Calibri"/>
                <a:ea typeface="+mj-ea"/>
                <a:cs typeface="+mj-cs"/>
                <a:sym typeface="Calibri"/>
              </a:rPr>
              <a:t>REScoop</a:t>
            </a:r>
            <a:r>
              <a:rPr kumimoji="0" lang="en-US" sz="2400" b="0" i="0" u="none" strike="noStrike" kern="1200" cap="none" spc="0" normalizeH="0" baseline="0" noProof="0" dirty="0">
                <a:ln>
                  <a:noFill/>
                </a:ln>
                <a:solidFill>
                  <a:srgbClr val="000000"/>
                </a:solidFill>
                <a:effectLst/>
                <a:uLnTx/>
                <a:uFillTx/>
                <a:latin typeface="Calibri"/>
                <a:ea typeface="+mj-ea"/>
                <a:cs typeface="+mj-cs"/>
                <a:sym typeface="Calibri"/>
              </a:rPr>
              <a:t> 2016) </a:t>
            </a:r>
            <a:r>
              <a:rPr kumimoji="0" lang="hr-HR" sz="2400" b="0" i="0" u="none" strike="noStrike" kern="1200" cap="none" spc="0" normalizeH="0" baseline="0" noProof="0" dirty="0">
                <a:ln>
                  <a:noFill/>
                </a:ln>
                <a:solidFill>
                  <a:srgbClr val="000000"/>
                </a:solidFill>
                <a:effectLst/>
                <a:uLnTx/>
                <a:uFillTx/>
                <a:latin typeface="Calibri"/>
                <a:ea typeface="+mj-ea"/>
                <a:cs typeface="+mj-cs"/>
                <a:sym typeface="Calibri"/>
              </a:rPr>
              <a:t>estimates 264 millions of EU citizens could be producing their own electricity by 2050</a:t>
            </a:r>
          </a:p>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endParaRPr kumimoji="0" lang="hr-HR" sz="2400" b="0" i="0" u="none" strike="noStrike" kern="1200" cap="none" spc="0" normalizeH="0" baseline="0" noProof="0" dirty="0">
              <a:ln>
                <a:noFill/>
              </a:ln>
              <a:solidFill>
                <a:srgbClr val="000000"/>
              </a:solidFill>
              <a:effectLst/>
              <a:uLnTx/>
              <a:uFillTx/>
              <a:latin typeface="Calibri"/>
              <a:ea typeface="+mj-ea"/>
              <a:cs typeface="+mj-cs"/>
              <a:sym typeface="Calibri"/>
            </a:endParaRPr>
          </a:p>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r>
              <a:rPr kumimoji="0" lang="hr-HR" sz="2400" b="0" i="0" u="none" strike="noStrike" kern="1200" cap="none" spc="0" normalizeH="0" baseline="0" noProof="0" dirty="0">
                <a:ln>
                  <a:noFill/>
                </a:ln>
                <a:solidFill>
                  <a:srgbClr val="000000"/>
                </a:solidFill>
                <a:effectLst/>
                <a:uLnTx/>
                <a:uFillTx/>
                <a:latin typeface="Calibri"/>
                <a:ea typeface="+mj-ea"/>
                <a:cs typeface="+mj-cs"/>
                <a:sym typeface="Calibri"/>
              </a:rPr>
              <a:t>C</a:t>
            </a:r>
            <a:r>
              <a:rPr kumimoji="0" lang="en-US" sz="2400" b="0" i="0" u="none" strike="noStrike" kern="1200" cap="none" spc="0" normalizeH="0" baseline="0" noProof="0" dirty="0" err="1">
                <a:ln>
                  <a:noFill/>
                </a:ln>
                <a:solidFill>
                  <a:srgbClr val="000000"/>
                </a:solidFill>
                <a:effectLst/>
                <a:uLnTx/>
                <a:uFillTx/>
                <a:latin typeface="Calibri"/>
                <a:ea typeface="+mj-ea"/>
                <a:cs typeface="+mj-cs"/>
                <a:sym typeface="Calibri"/>
              </a:rPr>
              <a:t>ooperatives</a:t>
            </a:r>
            <a:r>
              <a:rPr kumimoji="0" lang="en-US" sz="2400" b="0" i="0" u="none" strike="noStrike" kern="1200" cap="none" spc="0" normalizeH="0" baseline="0" noProof="0" dirty="0">
                <a:ln>
                  <a:noFill/>
                </a:ln>
                <a:solidFill>
                  <a:srgbClr val="000000"/>
                </a:solidFill>
                <a:effectLst/>
                <a:uLnTx/>
                <a:uFillTx/>
                <a:latin typeface="Calibri"/>
                <a:ea typeface="+mj-ea"/>
                <a:cs typeface="+mj-cs"/>
                <a:sym typeface="Calibri"/>
              </a:rPr>
              <a:t> could contribute 37% of the electricity produced by energy citizens </a:t>
            </a:r>
          </a:p>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endParaRPr lang="en-US" sz="2400" kern="1200" dirty="0">
              <a:latin typeface="Calibri"/>
            </a:endParaRPr>
          </a:p>
          <a:p>
            <a:pPr marL="0" marR="0" lvl="0" indent="0" algn="l" defTabSz="914400" rtl="0" eaLnBrk="1" fontAlgn="auto" latinLnBrk="0" hangingPunct="1">
              <a:lnSpc>
                <a:spcPct val="100000"/>
              </a:lnSpc>
              <a:spcBef>
                <a:spcPts val="700"/>
              </a:spcBef>
              <a:spcAft>
                <a:spcPts val="0"/>
              </a:spcAft>
              <a:buClrTx/>
              <a:buSzPct val="100000"/>
              <a:buFont typeface="Arial"/>
              <a:buNone/>
              <a:tabLst/>
              <a:defRPr/>
            </a:pPr>
            <a:r>
              <a:rPr kumimoji="0" lang="en-US" sz="2400" b="0" i="0" u="none" strike="noStrike" kern="1200" cap="none" spc="0" normalizeH="0" baseline="0" noProof="0" dirty="0">
                <a:ln>
                  <a:noFill/>
                </a:ln>
                <a:solidFill>
                  <a:srgbClr val="000000"/>
                </a:solidFill>
                <a:effectLst/>
                <a:uLnTx/>
                <a:uFillTx/>
                <a:latin typeface="Calibri"/>
                <a:ea typeface="Verdana" panose="020B0604030504040204" pitchFamily="34" charset="0"/>
                <a:cs typeface="Arial" panose="020B0604020202020204" pitchFamily="34" charset="0"/>
                <a:sym typeface="Calibri"/>
              </a:rPr>
              <a:t>50% of electricity can be produced locally by private households, SMEs, cooperatives, </a:t>
            </a:r>
            <a:r>
              <a:rPr lang="en-US" sz="2400" kern="1200" dirty="0">
                <a:latin typeface="Calibri"/>
                <a:ea typeface="Verdana" panose="020B0604030504040204" pitchFamily="34" charset="0"/>
                <a:cs typeface="Arial" panose="020B0604020202020204" pitchFamily="34" charset="0"/>
              </a:rPr>
              <a:t>municipalities till</a:t>
            </a:r>
            <a:r>
              <a:rPr kumimoji="0" lang="en-US" sz="2400" b="0" i="0" u="none" strike="noStrike" kern="1200" cap="none" spc="0" normalizeH="0" baseline="0" noProof="0" dirty="0">
                <a:ln>
                  <a:noFill/>
                </a:ln>
                <a:solidFill>
                  <a:srgbClr val="000000"/>
                </a:solidFill>
                <a:effectLst/>
                <a:uLnTx/>
                <a:uFillTx/>
                <a:latin typeface="Calibri"/>
                <a:ea typeface="Verdana" panose="020B0604030504040204" pitchFamily="34" charset="0"/>
                <a:cs typeface="Arial" panose="020B0604020202020204" pitchFamily="34" charset="0"/>
                <a:sym typeface="Calibri"/>
              </a:rPr>
              <a:t> 2050</a:t>
            </a:r>
            <a:endParaRPr kumimoji="0" lang="en-US" sz="2400" b="0" i="0" u="none" strike="noStrike" kern="0" cap="none" spc="0" normalizeH="0" baseline="0" noProof="0" dirty="0">
              <a:ln>
                <a:noFill/>
              </a:ln>
              <a:solidFill>
                <a:srgbClr val="000000"/>
              </a:solidFill>
              <a:effectLst/>
              <a:uLnTx/>
              <a:uFillTx/>
              <a:latin typeface="Calibri"/>
              <a:ea typeface="Verdana" panose="020B0604030504040204" pitchFamily="34" charset="0"/>
              <a:cs typeface="Arial" panose="020B0604020202020204" pitchFamily="34" charset="0"/>
              <a:sym typeface="Calibri"/>
            </a:endParaRPr>
          </a:p>
        </p:txBody>
      </p:sp>
      <p:pic>
        <p:nvPicPr>
          <p:cNvPr id="24" name="Content Placeholder 3">
            <a:extLst>
              <a:ext uri="{FF2B5EF4-FFF2-40B4-BE49-F238E27FC236}">
                <a16:creationId xmlns:a16="http://schemas.microsoft.com/office/drawing/2014/main" id="{DBD75AE8-EAA6-4B78-9E84-A95784519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0088" y="1051908"/>
            <a:ext cx="3243084" cy="2342221"/>
          </a:xfrm>
          <a:prstGeom prst="rect">
            <a:avLst/>
          </a:prstGeom>
          <a:noFill/>
          <a:ln>
            <a:noFill/>
          </a:ln>
        </p:spPr>
      </p:pic>
      <p:pic>
        <p:nvPicPr>
          <p:cNvPr id="25" name="Content Placeholder 6">
            <a:extLst>
              <a:ext uri="{FF2B5EF4-FFF2-40B4-BE49-F238E27FC236}">
                <a16:creationId xmlns:a16="http://schemas.microsoft.com/office/drawing/2014/main" id="{067A174F-4233-4AA6-892F-48BBB87F82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088" y="3463872"/>
            <a:ext cx="3166408" cy="2139116"/>
          </a:xfrm>
          <a:prstGeom prst="rect">
            <a:avLst/>
          </a:prstGeom>
        </p:spPr>
      </p:pic>
    </p:spTree>
    <p:extLst>
      <p:ext uri="{BB962C8B-B14F-4D97-AF65-F5344CB8AC3E}">
        <p14:creationId xmlns:p14="http://schemas.microsoft.com/office/powerpoint/2010/main" val="1156396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4" name="Rechteck 37">
            <a:extLst>
              <a:ext uri="{FF2B5EF4-FFF2-40B4-BE49-F238E27FC236}">
                <a16:creationId xmlns:a16="http://schemas.microsoft.com/office/drawing/2014/main" id="{B13A3EB6-DCC8-4DA7-98B6-A24F0497722F}"/>
              </a:ext>
            </a:extLst>
          </p:cNvPr>
          <p:cNvSpPr>
            <a:spLocks noChangeArrowheads="1"/>
          </p:cNvSpPr>
          <p:nvPr/>
        </p:nvSpPr>
        <p:spPr bwMode="auto">
          <a:xfrm>
            <a:off x="754326" y="250764"/>
            <a:ext cx="8303076" cy="977191"/>
          </a:xfrm>
          <a:prstGeom prst="rect">
            <a:avLst/>
          </a:prstGeom>
          <a:noFill/>
          <a:ln>
            <a:noFill/>
          </a:ln>
          <a:extLst>
            <a:ext uri="{909E8E84-426E-40dd-AFC4-6F175D3DCCD1}"/>
            <a:ext uri="{91240B29-F687-4f45-9708-019B960494DF}"/>
          </a:extLst>
        </p:spPr>
        <p:txBody>
          <a:bodyPr wrap="square">
            <a:spAutoFit/>
          </a:bodyPr>
          <a:lstStyle>
            <a:lvl1pPr marL="627063" indent="-5334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800">
                <a:solidFill>
                  <a:srgbClr val="121356"/>
                </a:solidFill>
                <a:latin typeface="Arial Unicode MS" panose="020B0604020202020204" pitchFamily="34" charset="-128"/>
                <a:ea typeface="ＭＳ Ｐゴシック" panose="020B0600070205080204" pitchFamily="34" charset="-128"/>
              </a:defRPr>
            </a:lvl1pPr>
            <a:lvl2pPr marL="742950" indent="-28575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400">
                <a:solidFill>
                  <a:srgbClr val="121356"/>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rgbClr val="121356"/>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9pPr>
          </a:lstStyle>
          <a:p>
            <a:pPr marL="0" indent="-254000">
              <a:spcBef>
                <a:spcPts val="0"/>
              </a:spcBef>
              <a:buClr>
                <a:srgbClr val="0070B9"/>
              </a:buClr>
              <a:buSzPct val="111111"/>
              <a:buNone/>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de-DE" sz="3200" dirty="0">
                <a:solidFill>
                  <a:srgbClr val="FF9900"/>
                </a:solidFill>
                <a:latin typeface="Calibri"/>
                <a:cs typeface="Calibri"/>
                <a:sym typeface="Calibri"/>
              </a:rPr>
              <a:t>Research </a:t>
            </a:r>
            <a:r>
              <a:rPr lang="de-DE" sz="3200" dirty="0" err="1">
                <a:solidFill>
                  <a:srgbClr val="FF9900"/>
                </a:solidFill>
                <a:latin typeface="Calibri"/>
                <a:cs typeface="Calibri"/>
                <a:sym typeface="Calibri"/>
              </a:rPr>
              <a:t>question</a:t>
            </a:r>
            <a:r>
              <a:rPr lang="de-DE" sz="3200" dirty="0">
                <a:solidFill>
                  <a:srgbClr val="FF9900"/>
                </a:solidFill>
                <a:latin typeface="Calibri"/>
                <a:cs typeface="Calibri"/>
                <a:sym typeface="Calibri"/>
              </a:rPr>
              <a:t> and </a:t>
            </a:r>
            <a:r>
              <a:rPr lang="de-DE" sz="3200" dirty="0" err="1">
                <a:solidFill>
                  <a:srgbClr val="FF9900"/>
                </a:solidFill>
                <a:latin typeface="Calibri"/>
                <a:cs typeface="Calibri"/>
                <a:sym typeface="Calibri"/>
              </a:rPr>
              <a:t>methodology</a:t>
            </a:r>
            <a:endParaRPr lang="de-DE" sz="3200" dirty="0">
              <a:solidFill>
                <a:srgbClr val="FF9900"/>
              </a:solidFill>
              <a:latin typeface="Calibri"/>
              <a:cs typeface="Calibri"/>
              <a:sym typeface="Calibri"/>
            </a:endParaRPr>
          </a:p>
          <a:p>
            <a:pPr marL="0" indent="0" algn="ctr">
              <a:spcBef>
                <a:spcPct val="0"/>
              </a:spcBef>
              <a:buClr>
                <a:srgbClr val="000000"/>
              </a:buClr>
              <a:buNone/>
              <a:defRPr/>
            </a:pPr>
            <a:r>
              <a:rPr lang="en-GB" altLang="de-DE" sz="2550" dirty="0">
                <a:solidFill>
                  <a:srgbClr val="FF9900"/>
                </a:solidFill>
                <a:latin typeface="Calibri" panose="020F0502020204030204" pitchFamily="34" charset="0"/>
                <a:ea typeface="MS PGothic" panose="020B0600070205080204" pitchFamily="34" charset="-128"/>
              </a:rPr>
              <a:t> </a:t>
            </a:r>
          </a:p>
        </p:txBody>
      </p:sp>
      <p:sp>
        <p:nvSpPr>
          <p:cNvPr id="4" name="Shape 175">
            <a:extLst>
              <a:ext uri="{FF2B5EF4-FFF2-40B4-BE49-F238E27FC236}">
                <a16:creationId xmlns:a16="http://schemas.microsoft.com/office/drawing/2014/main" id="{6A8171F0-FAF7-4416-B3AF-91D7629BC132}"/>
              </a:ext>
            </a:extLst>
          </p:cNvPr>
          <p:cNvSpPr txBox="1"/>
          <p:nvPr/>
        </p:nvSpPr>
        <p:spPr>
          <a:xfrm>
            <a:off x="654827" y="943191"/>
            <a:ext cx="4901147" cy="3127480"/>
          </a:xfrm>
          <a:prstGeom prst="rect">
            <a:avLst/>
          </a:prstGeom>
          <a:noFill/>
          <a:ln>
            <a:noFill/>
          </a:ln>
        </p:spPr>
        <p:txBody>
          <a:bodyPr wrap="square" lIns="90000" tIns="46800" rIns="90000" bIns="46800" anchor="t" anchorCtr="0">
            <a:noAutofit/>
          </a:bodyPr>
          <a:lstStyle/>
          <a:p>
            <a:pPr marL="285750" indent="-285750">
              <a:buClr>
                <a:srgbClr val="000000"/>
              </a:buClr>
              <a:buSzPct val="100000"/>
            </a:pPr>
            <a:r>
              <a:rPr lang="en-US" sz="1800" dirty="0">
                <a:solidFill>
                  <a:srgbClr val="0070C0"/>
                </a:solidFill>
                <a:latin typeface="Calibri" panose="020F0502020204030204" pitchFamily="34" charset="0"/>
                <a:cs typeface="Calibri" panose="020F0502020204030204" pitchFamily="34" charset="0"/>
              </a:rPr>
              <a:t>Estimating the potential of energy cooperatives to </a:t>
            </a:r>
          </a:p>
          <a:p>
            <a:pPr marL="285750" indent="-285750">
              <a:buClr>
                <a:srgbClr val="000000"/>
              </a:buClr>
              <a:buSzPct val="100000"/>
              <a:buFont typeface="Arial" panose="020B0604020202020204" pitchFamily="34" charset="0"/>
              <a:buChar char="•"/>
            </a:pPr>
            <a:r>
              <a:rPr lang="en-US" sz="1800" dirty="0">
                <a:solidFill>
                  <a:srgbClr val="0070C0"/>
                </a:solidFill>
                <a:latin typeface="Calibri" panose="020F0502020204030204" pitchFamily="34" charset="0"/>
                <a:cs typeface="Calibri" panose="020F0502020204030204" pitchFamily="34" charset="0"/>
              </a:rPr>
              <a:t>meet emission targets, </a:t>
            </a:r>
          </a:p>
          <a:p>
            <a:pPr marL="285750" indent="-285750">
              <a:buClr>
                <a:srgbClr val="000000"/>
              </a:buClr>
              <a:buSzPct val="100000"/>
              <a:buFont typeface="Arial" panose="020B0604020202020204" pitchFamily="34" charset="0"/>
              <a:buChar char="•"/>
            </a:pPr>
            <a:r>
              <a:rPr lang="en-US" sz="1800" dirty="0">
                <a:solidFill>
                  <a:srgbClr val="0070C0"/>
                </a:solidFill>
                <a:latin typeface="Calibri" panose="020F0502020204030204" pitchFamily="34" charset="0"/>
                <a:cs typeface="Calibri" panose="020F0502020204030204" pitchFamily="34" charset="0"/>
              </a:rPr>
              <a:t>supply society with decentralized, affordable, safe and renewable energy, </a:t>
            </a:r>
          </a:p>
          <a:p>
            <a:pPr marL="285750" indent="-285750">
              <a:buClr>
                <a:srgbClr val="000000"/>
              </a:buClr>
              <a:buSzPct val="100000"/>
              <a:buFont typeface="Arial" panose="020B0604020202020204" pitchFamily="34" charset="0"/>
              <a:buChar char="•"/>
            </a:pPr>
            <a:r>
              <a:rPr lang="en-US" sz="1800" dirty="0">
                <a:solidFill>
                  <a:srgbClr val="0070C0"/>
                </a:solidFill>
                <a:latin typeface="Calibri" panose="020F0502020204030204" pitchFamily="34" charset="0"/>
                <a:cs typeface="Calibri" panose="020F0502020204030204" pitchFamily="34" charset="0"/>
              </a:rPr>
              <a:t>offer gender-sensitive participation opportunities</a:t>
            </a:r>
          </a:p>
          <a:p>
            <a:pPr marL="285750" indent="-285750">
              <a:buClr>
                <a:srgbClr val="000000"/>
              </a:buClr>
              <a:buSzPct val="100000"/>
              <a:buFont typeface="Arial" panose="020B0604020202020204" pitchFamily="34" charset="0"/>
              <a:buChar char="•"/>
            </a:pPr>
            <a:r>
              <a:rPr lang="en-US" sz="1800" dirty="0">
                <a:solidFill>
                  <a:srgbClr val="0070C0"/>
                </a:solidFill>
                <a:latin typeface="Calibri" panose="020F0502020204030204" pitchFamily="34" charset="0"/>
                <a:cs typeface="Calibri" panose="020F0502020204030204" pitchFamily="34" charset="0"/>
              </a:rPr>
              <a:t>in Eastern Europe and the Western Balkans.</a:t>
            </a:r>
          </a:p>
          <a:p>
            <a:pPr marL="285750" indent="-285750">
              <a:buClr>
                <a:srgbClr val="000000"/>
              </a:buClr>
              <a:buSzPct val="100000"/>
            </a:pPr>
            <a:endParaRPr lang="en-US" sz="1800" dirty="0">
              <a:solidFill>
                <a:srgbClr val="0070C0"/>
              </a:solidFill>
              <a:latin typeface="Calibri" panose="020F0502020204030204" pitchFamily="34" charset="0"/>
              <a:cs typeface="Calibri" panose="020F0502020204030204" pitchFamily="34" charset="0"/>
            </a:endParaRPr>
          </a:p>
          <a:p>
            <a:pPr marL="285750" indent="-285750">
              <a:buClr>
                <a:srgbClr val="000000"/>
              </a:buClr>
              <a:buSzPct val="100000"/>
              <a:buFont typeface="Wingdings" panose="05000000000000000000" pitchFamily="2" charset="2"/>
              <a:buChar char="Ø"/>
            </a:pPr>
            <a:r>
              <a:rPr lang="de-DE" sz="1800" dirty="0">
                <a:solidFill>
                  <a:srgbClr val="0070C0"/>
                </a:solidFill>
                <a:latin typeface="Calibri" panose="020F0502020204030204" pitchFamily="34" charset="0"/>
                <a:cs typeface="Calibri" panose="020F0502020204030204" pitchFamily="34" charset="0"/>
              </a:rPr>
              <a:t>Target </a:t>
            </a:r>
            <a:r>
              <a:rPr lang="de-DE" sz="1800" dirty="0" err="1">
                <a:solidFill>
                  <a:srgbClr val="0070C0"/>
                </a:solidFill>
                <a:latin typeface="Calibri" panose="020F0502020204030204" pitchFamily="34" charset="0"/>
                <a:cs typeface="Calibri" panose="020F0502020204030204" pitchFamily="34" charset="0"/>
              </a:rPr>
              <a:t>group</a:t>
            </a:r>
            <a:r>
              <a:rPr lang="de-DE" sz="1800" dirty="0">
                <a:solidFill>
                  <a:srgbClr val="0070C0"/>
                </a:solidFill>
                <a:latin typeface="Calibri" panose="020F0502020204030204" pitchFamily="34" charset="0"/>
                <a:cs typeface="Calibri" panose="020F0502020204030204" pitchFamily="34" charset="0"/>
              </a:rPr>
              <a:t>: Political </a:t>
            </a:r>
            <a:r>
              <a:rPr lang="de-DE" sz="1800" dirty="0" err="1">
                <a:solidFill>
                  <a:srgbClr val="0070C0"/>
                </a:solidFill>
                <a:latin typeface="Calibri" panose="020F0502020204030204" pitchFamily="34" charset="0"/>
                <a:cs typeface="Calibri" panose="020F0502020204030204" pitchFamily="34" charset="0"/>
              </a:rPr>
              <a:t>decision</a:t>
            </a:r>
            <a:r>
              <a:rPr lang="de-DE" sz="1800" dirty="0">
                <a:solidFill>
                  <a:srgbClr val="0070C0"/>
                </a:solidFill>
                <a:latin typeface="Calibri" panose="020F0502020204030204" pitchFamily="34" charset="0"/>
                <a:cs typeface="Calibri" panose="020F0502020204030204" pitchFamily="34" charset="0"/>
              </a:rPr>
              <a:t> </a:t>
            </a:r>
            <a:r>
              <a:rPr lang="de-DE" sz="1800" dirty="0" err="1">
                <a:solidFill>
                  <a:srgbClr val="0070C0"/>
                </a:solidFill>
                <a:latin typeface="Calibri" panose="020F0502020204030204" pitchFamily="34" charset="0"/>
                <a:cs typeface="Calibri" panose="020F0502020204030204" pitchFamily="34" charset="0"/>
              </a:rPr>
              <a:t>makers</a:t>
            </a:r>
            <a:r>
              <a:rPr lang="de-DE" sz="1800" dirty="0">
                <a:solidFill>
                  <a:srgbClr val="0070C0"/>
                </a:solidFill>
                <a:latin typeface="Calibri" panose="020F0502020204030204" pitchFamily="34" charset="0"/>
                <a:cs typeface="Calibri" panose="020F0502020204030204" pitchFamily="34" charset="0"/>
              </a:rPr>
              <a:t>, Energy and </a:t>
            </a:r>
            <a:r>
              <a:rPr lang="de-DE" sz="1800" dirty="0" err="1">
                <a:solidFill>
                  <a:srgbClr val="0070C0"/>
                </a:solidFill>
                <a:latin typeface="Calibri" panose="020F0502020204030204" pitchFamily="34" charset="0"/>
                <a:cs typeface="Calibri" panose="020F0502020204030204" pitchFamily="34" charset="0"/>
              </a:rPr>
              <a:t>community</a:t>
            </a:r>
            <a:r>
              <a:rPr lang="de-DE" sz="1800" dirty="0">
                <a:solidFill>
                  <a:srgbClr val="0070C0"/>
                </a:solidFill>
                <a:latin typeface="Calibri" panose="020F0502020204030204" pitchFamily="34" charset="0"/>
                <a:cs typeface="Calibri" panose="020F0502020204030204" pitchFamily="34" charset="0"/>
              </a:rPr>
              <a:t> </a:t>
            </a:r>
            <a:r>
              <a:rPr lang="de-DE" sz="1800" dirty="0" err="1">
                <a:solidFill>
                  <a:srgbClr val="0070C0"/>
                </a:solidFill>
                <a:latin typeface="Calibri" panose="020F0502020204030204" pitchFamily="34" charset="0"/>
                <a:cs typeface="Calibri" panose="020F0502020204030204" pitchFamily="34" charset="0"/>
              </a:rPr>
              <a:t>activists</a:t>
            </a:r>
            <a:endParaRPr lang="de-DE" sz="1800" dirty="0">
              <a:solidFill>
                <a:srgbClr val="0070C0"/>
              </a:solidFill>
              <a:latin typeface="Calibri" panose="020F0502020204030204" pitchFamily="34" charset="0"/>
              <a:cs typeface="Calibri" panose="020F0502020204030204" pitchFamily="34" charset="0"/>
            </a:endParaRPr>
          </a:p>
          <a:p>
            <a:pPr marL="285750" indent="-285750">
              <a:buClr>
                <a:srgbClr val="000000"/>
              </a:buClr>
              <a:buSzPct val="100000"/>
              <a:buFont typeface="Wingdings" panose="05000000000000000000" pitchFamily="2" charset="2"/>
              <a:buChar char="Ø"/>
            </a:pPr>
            <a:endParaRPr lang="de-DE" sz="1800" dirty="0">
              <a:solidFill>
                <a:srgbClr val="0070C0"/>
              </a:solidFill>
              <a:latin typeface="Calibri" panose="020F0502020204030204" pitchFamily="34" charset="0"/>
              <a:cs typeface="Calibri" panose="020F0502020204030204" pitchFamily="34" charset="0"/>
            </a:endParaRPr>
          </a:p>
          <a:p>
            <a:pPr marL="285750" indent="-285750">
              <a:buClr>
                <a:srgbClr val="000000"/>
              </a:buClr>
              <a:buSzPct val="100000"/>
              <a:buFont typeface="Wingdings" panose="05000000000000000000" pitchFamily="2" charset="2"/>
              <a:buChar char="Ø"/>
            </a:pPr>
            <a:r>
              <a:rPr lang="de-DE" sz="1800" dirty="0">
                <a:solidFill>
                  <a:srgbClr val="0070C0"/>
                </a:solidFill>
                <a:latin typeface="Calibri" panose="020F0502020204030204" pitchFamily="34" charset="0"/>
                <a:cs typeface="Calibri" panose="020F0502020204030204" pitchFamily="34" charset="0"/>
              </a:rPr>
              <a:t>Desk </a:t>
            </a:r>
            <a:r>
              <a:rPr lang="de-DE" sz="1800" dirty="0" err="1">
                <a:solidFill>
                  <a:srgbClr val="0070C0"/>
                </a:solidFill>
                <a:latin typeface="Calibri" panose="020F0502020204030204" pitchFamily="34" charset="0"/>
                <a:cs typeface="Calibri" panose="020F0502020204030204" pitchFamily="34" charset="0"/>
              </a:rPr>
              <a:t>research</a:t>
            </a:r>
            <a:r>
              <a:rPr lang="de-DE" sz="1800" dirty="0">
                <a:solidFill>
                  <a:srgbClr val="0070C0"/>
                </a:solidFill>
                <a:latin typeface="Calibri" panose="020F0502020204030204" pitchFamily="34" charset="0"/>
                <a:cs typeface="Calibri" panose="020F0502020204030204" pitchFamily="34" charset="0"/>
              </a:rPr>
              <a:t> and </a:t>
            </a:r>
            <a:r>
              <a:rPr lang="de-DE" sz="1800" dirty="0" err="1">
                <a:solidFill>
                  <a:srgbClr val="0070C0"/>
                </a:solidFill>
                <a:latin typeface="Calibri" panose="020F0502020204030204" pitchFamily="34" charset="0"/>
                <a:cs typeface="Calibri" panose="020F0502020204030204" pitchFamily="34" charset="0"/>
              </a:rPr>
              <a:t>two-step</a:t>
            </a:r>
            <a:r>
              <a:rPr lang="de-DE" sz="1800" dirty="0">
                <a:solidFill>
                  <a:srgbClr val="0070C0"/>
                </a:solidFill>
                <a:latin typeface="Calibri" panose="020F0502020204030204" pitchFamily="34" charset="0"/>
                <a:cs typeface="Calibri" panose="020F0502020204030204" pitchFamily="34" charset="0"/>
              </a:rPr>
              <a:t> </a:t>
            </a:r>
            <a:r>
              <a:rPr lang="de-DE" sz="1800" dirty="0" err="1">
                <a:solidFill>
                  <a:srgbClr val="0070C0"/>
                </a:solidFill>
                <a:latin typeface="Calibri" panose="020F0502020204030204" pitchFamily="34" charset="0"/>
                <a:cs typeface="Calibri" panose="020F0502020204030204" pitchFamily="34" charset="0"/>
              </a:rPr>
              <a:t>data</a:t>
            </a:r>
            <a:r>
              <a:rPr lang="de-DE" sz="1800" dirty="0">
                <a:solidFill>
                  <a:srgbClr val="0070C0"/>
                </a:solidFill>
                <a:latin typeface="Calibri" panose="020F0502020204030204" pitchFamily="34" charset="0"/>
                <a:cs typeface="Calibri" panose="020F0502020204030204" pitchFamily="34" charset="0"/>
              </a:rPr>
              <a:t> </a:t>
            </a:r>
            <a:r>
              <a:rPr lang="de-DE" sz="1800" dirty="0" err="1">
                <a:solidFill>
                  <a:srgbClr val="0070C0"/>
                </a:solidFill>
                <a:latin typeface="Calibri" panose="020F0502020204030204" pitchFamily="34" charset="0"/>
                <a:cs typeface="Calibri" panose="020F0502020204030204" pitchFamily="34" charset="0"/>
              </a:rPr>
              <a:t>collection</a:t>
            </a:r>
            <a:r>
              <a:rPr lang="de-DE" sz="1800" dirty="0">
                <a:solidFill>
                  <a:srgbClr val="0070C0"/>
                </a:solidFill>
                <a:latin typeface="Calibri" panose="020F0502020204030204" pitchFamily="34" charset="0"/>
                <a:cs typeface="Calibri" panose="020F0502020204030204" pitchFamily="34" charset="0"/>
              </a:rPr>
              <a:t> (QNR </a:t>
            </a:r>
            <a:r>
              <a:rPr lang="de-DE" sz="1800" dirty="0" err="1">
                <a:solidFill>
                  <a:srgbClr val="0070C0"/>
                </a:solidFill>
                <a:latin typeface="Calibri" panose="020F0502020204030204" pitchFamily="34" charset="0"/>
                <a:cs typeface="Calibri" panose="020F0502020204030204" pitchFamily="34" charset="0"/>
              </a:rPr>
              <a:t>followed</a:t>
            </a:r>
            <a:r>
              <a:rPr lang="de-DE" sz="1800" dirty="0">
                <a:solidFill>
                  <a:srgbClr val="0070C0"/>
                </a:solidFill>
                <a:latin typeface="Calibri" panose="020F0502020204030204" pitchFamily="34" charset="0"/>
                <a:cs typeface="Calibri" panose="020F0502020204030204" pitchFamily="34" charset="0"/>
              </a:rPr>
              <a:t> </a:t>
            </a:r>
            <a:r>
              <a:rPr lang="de-DE" sz="1800" dirty="0" err="1">
                <a:solidFill>
                  <a:srgbClr val="0070C0"/>
                </a:solidFill>
                <a:latin typeface="Calibri" panose="020F0502020204030204" pitchFamily="34" charset="0"/>
                <a:cs typeface="Calibri" panose="020F0502020204030204" pitchFamily="34" charset="0"/>
              </a:rPr>
              <a:t>by</a:t>
            </a:r>
            <a:r>
              <a:rPr lang="de-DE" sz="1800" dirty="0">
                <a:solidFill>
                  <a:srgbClr val="0070C0"/>
                </a:solidFill>
                <a:latin typeface="Calibri" panose="020F0502020204030204" pitchFamily="34" charset="0"/>
                <a:cs typeface="Calibri" panose="020F0502020204030204" pitchFamily="34" charset="0"/>
              </a:rPr>
              <a:t> expert </a:t>
            </a:r>
            <a:r>
              <a:rPr lang="de-DE" sz="1800" dirty="0" err="1">
                <a:solidFill>
                  <a:srgbClr val="0070C0"/>
                </a:solidFill>
                <a:latin typeface="Calibri" panose="020F0502020204030204" pitchFamily="34" charset="0"/>
                <a:cs typeface="Calibri" panose="020F0502020204030204" pitchFamily="34" charset="0"/>
              </a:rPr>
              <a:t>interviews</a:t>
            </a:r>
            <a:r>
              <a:rPr lang="de-DE" sz="1800" dirty="0">
                <a:solidFill>
                  <a:srgbClr val="0070C0"/>
                </a:solidFill>
                <a:latin typeface="Calibri" panose="020F0502020204030204" pitchFamily="34" charset="0"/>
                <a:cs typeface="Calibri" panose="020F0502020204030204" pitchFamily="34" charset="0"/>
              </a:rPr>
              <a:t>) </a:t>
            </a:r>
            <a:r>
              <a:rPr lang="de-DE" sz="1800" dirty="0" err="1">
                <a:solidFill>
                  <a:srgbClr val="0070C0"/>
                </a:solidFill>
                <a:latin typeface="Calibri" panose="020F0502020204030204" pitchFamily="34" charset="0"/>
                <a:cs typeface="Calibri" panose="020F0502020204030204" pitchFamily="34" charset="0"/>
              </a:rPr>
              <a:t>exploring</a:t>
            </a:r>
            <a:r>
              <a:rPr lang="de-DE" sz="1800" dirty="0">
                <a:solidFill>
                  <a:srgbClr val="0070C0"/>
                </a:solidFill>
                <a:latin typeface="Calibri" panose="020F0502020204030204" pitchFamily="34" charset="0"/>
                <a:cs typeface="Calibri" panose="020F0502020204030204" pitchFamily="34" charset="0"/>
              </a:rPr>
              <a:t>: </a:t>
            </a:r>
          </a:p>
          <a:p>
            <a:pPr lvl="7">
              <a:buClr>
                <a:srgbClr val="000000"/>
              </a:buClr>
              <a:buSzPct val="100000"/>
            </a:pPr>
            <a:r>
              <a:rPr lang="en-US" sz="1800" dirty="0">
                <a:solidFill>
                  <a:srgbClr val="0070C0"/>
                </a:solidFill>
                <a:latin typeface="Calibri" panose="020F0502020204030204" pitchFamily="34" charset="0"/>
                <a:cs typeface="Calibri" panose="020F0502020204030204" pitchFamily="34" charset="0"/>
              </a:rPr>
              <a:t>	national climate and energy policies,</a:t>
            </a:r>
          </a:p>
          <a:p>
            <a:pPr marL="285750" lvl="7" indent="-285750">
              <a:buClr>
                <a:srgbClr val="000000"/>
              </a:buClr>
              <a:buSzPct val="100000"/>
            </a:pPr>
            <a:r>
              <a:rPr lang="en-US" sz="1800" dirty="0">
                <a:solidFill>
                  <a:srgbClr val="0070C0"/>
                </a:solidFill>
                <a:latin typeface="Calibri" panose="020F0502020204030204" pitchFamily="34" charset="0"/>
                <a:cs typeface="Calibri" panose="020F0502020204030204" pitchFamily="34" charset="0"/>
              </a:rPr>
              <a:t>		degree of gender equality, </a:t>
            </a:r>
          </a:p>
          <a:p>
            <a:pPr marL="285750" lvl="7" indent="-285750">
              <a:buClr>
                <a:srgbClr val="000000"/>
              </a:buClr>
              <a:buSzPct val="100000"/>
            </a:pPr>
            <a:r>
              <a:rPr lang="en-US" sz="1800" dirty="0">
                <a:solidFill>
                  <a:srgbClr val="0070C0"/>
                </a:solidFill>
                <a:latin typeface="Calibri" panose="020F0502020204030204" pitchFamily="34" charset="0"/>
                <a:cs typeface="Calibri" panose="020F0502020204030204" pitchFamily="34" charset="0"/>
              </a:rPr>
              <a:t>		situation of civil society, </a:t>
            </a:r>
          </a:p>
          <a:p>
            <a:pPr marL="285750" lvl="7" indent="-285750">
              <a:buClr>
                <a:srgbClr val="000000"/>
              </a:buClr>
              <a:buSzPct val="100000"/>
            </a:pPr>
            <a:r>
              <a:rPr lang="en-US" sz="1800" dirty="0">
                <a:solidFill>
                  <a:srgbClr val="0070C0"/>
                </a:solidFill>
                <a:latin typeface="Calibri" panose="020F0502020204030204" pitchFamily="34" charset="0"/>
                <a:cs typeface="Calibri" panose="020F0502020204030204" pitchFamily="34" charset="0"/>
              </a:rPr>
              <a:t>		legal framework for cooperatives and existing pilots,</a:t>
            </a:r>
          </a:p>
          <a:p>
            <a:pPr marL="285750" lvl="7" indent="-285750">
              <a:buClr>
                <a:srgbClr val="000000"/>
              </a:buClr>
              <a:buSzPct val="100000"/>
            </a:pPr>
            <a:r>
              <a:rPr lang="en-US" sz="1800" dirty="0">
                <a:solidFill>
                  <a:srgbClr val="0070C0"/>
                </a:solidFill>
                <a:latin typeface="Calibri" panose="020F0502020204030204" pitchFamily="34" charset="0"/>
                <a:cs typeface="Calibri" panose="020F0502020204030204" pitchFamily="34" charset="0"/>
              </a:rPr>
              <a:t>		viable business models and suitable RE technology</a:t>
            </a:r>
            <a:endParaRPr lang="de-DE" sz="1800" dirty="0">
              <a:solidFill>
                <a:srgbClr val="0070C0"/>
              </a:solidFill>
              <a:latin typeface="Calibri" panose="020F0502020204030204" pitchFamily="34" charset="0"/>
              <a:cs typeface="Calibri" panose="020F0502020204030204" pitchFamily="34" charset="0"/>
            </a:endParaRPr>
          </a:p>
          <a:p>
            <a:pPr>
              <a:buClr>
                <a:srgbClr val="000000"/>
              </a:buClr>
              <a:buSzPct val="100000"/>
            </a:pPr>
            <a:endParaRPr sz="2000" b="0" i="0" u="none" strike="noStrike" cap="none" dirty="0">
              <a:solidFill>
                <a:srgbClr val="121356"/>
              </a:solidFill>
              <a:latin typeface="Arial"/>
              <a:ea typeface="Arial"/>
              <a:cs typeface="Arial"/>
              <a:sym typeface="Arial"/>
            </a:endParaRPr>
          </a:p>
        </p:txBody>
      </p:sp>
      <p:pic>
        <p:nvPicPr>
          <p:cNvPr id="5" name="Grafik 4" descr="C:\Users\Johanna\AppData\Local\Microsoft\Windows\INetCache\Content.Word\stepmap-karte-comparative-study-1745539.jpg">
            <a:extLst>
              <a:ext uri="{FF2B5EF4-FFF2-40B4-BE49-F238E27FC236}">
                <a16:creationId xmlns:a16="http://schemas.microsoft.com/office/drawing/2014/main" id="{5A19FCC7-28A3-485F-A135-CAC1CAF07BCF}"/>
              </a:ext>
            </a:extLst>
          </p:cNvPr>
          <p:cNvPicPr/>
          <p:nvPr/>
        </p:nvPicPr>
        <p:blipFill rotWithShape="1">
          <a:blip r:embed="rId3">
            <a:extLst>
              <a:ext uri="{28A0092B-C50C-407E-A947-70E740481C1C}">
                <a14:useLocalDpi xmlns:a14="http://schemas.microsoft.com/office/drawing/2010/main" val="0"/>
              </a:ext>
            </a:extLst>
          </a:blip>
          <a:srcRect b="20312"/>
          <a:stretch/>
        </p:blipFill>
        <p:spPr bwMode="auto">
          <a:xfrm>
            <a:off x="5555974" y="2703442"/>
            <a:ext cx="3707295" cy="2932045"/>
          </a:xfrm>
          <a:prstGeom prst="rect">
            <a:avLst/>
          </a:prstGeom>
          <a:noFill/>
          <a:ln>
            <a:noFill/>
          </a:ln>
          <a:extLst>
            <a:ext uri="{53640926-AAD7-44D8-BBD7-CCE9431645EC}">
              <a14:shadowObscured xmlns:a14="http://schemas.microsoft.com/office/drawing/2010/main"/>
            </a:ext>
          </a:extLst>
        </p:spPr>
      </p:pic>
      <p:sp>
        <p:nvSpPr>
          <p:cNvPr id="2" name="Rechteck 1">
            <a:extLst>
              <a:ext uri="{FF2B5EF4-FFF2-40B4-BE49-F238E27FC236}">
                <a16:creationId xmlns:a16="http://schemas.microsoft.com/office/drawing/2014/main" id="{7B7AFD76-9BFA-46CA-8E66-E4FE2025EA34}"/>
              </a:ext>
            </a:extLst>
          </p:cNvPr>
          <p:cNvSpPr/>
          <p:nvPr/>
        </p:nvSpPr>
        <p:spPr>
          <a:xfrm>
            <a:off x="5555974" y="5723355"/>
            <a:ext cx="3501428" cy="738664"/>
          </a:xfrm>
          <a:prstGeom prst="rect">
            <a:avLst/>
          </a:prstGeom>
        </p:spPr>
        <p:txBody>
          <a:bodyPr wrap="square">
            <a:spAutoFit/>
          </a:bodyPr>
          <a:lstStyle/>
          <a:p>
            <a:pPr>
              <a:buClr>
                <a:srgbClr val="000000"/>
              </a:buClr>
              <a:buSzPct val="100000"/>
            </a:pPr>
            <a:r>
              <a:rPr lang="en-US" dirty="0">
                <a:solidFill>
                  <a:srgbClr val="0070C0"/>
                </a:solidFill>
                <a:latin typeface="Calibri" panose="020F0502020204030204" pitchFamily="34" charset="0"/>
                <a:cs typeface="Calibri" panose="020F0502020204030204" pitchFamily="34" charset="0"/>
              </a:rPr>
              <a:t>Eight countries examined: Georgia, Armenia, Ukraine, Moldova, Belarus, Croatia, Serbia and Bosnia and Herzegovina</a:t>
            </a:r>
          </a:p>
        </p:txBody>
      </p:sp>
    </p:spTree>
    <p:extLst>
      <p:ext uri="{BB962C8B-B14F-4D97-AF65-F5344CB8AC3E}">
        <p14:creationId xmlns:p14="http://schemas.microsoft.com/office/powerpoint/2010/main" val="90278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Shape 175"/>
          <p:cNvSpPr txBox="1"/>
          <p:nvPr/>
        </p:nvSpPr>
        <p:spPr>
          <a:xfrm>
            <a:off x="609600" y="875097"/>
            <a:ext cx="7834346" cy="5107806"/>
          </a:xfrm>
          <a:prstGeom prst="rect">
            <a:avLst/>
          </a:prstGeom>
          <a:noFill/>
          <a:ln>
            <a:noFill/>
          </a:ln>
        </p:spPr>
        <p:txBody>
          <a:bodyPr wrap="square" lIns="90000" tIns="46800" rIns="90000" bIns="46800" anchor="t" anchorCtr="0">
            <a:noAutofit/>
          </a:bodyPr>
          <a:lstStyle/>
          <a:p>
            <a:pPr marL="285750" indent="-285750">
              <a:buClr>
                <a:srgbClr val="000000"/>
              </a:buClr>
              <a:buSzPct val="100000"/>
              <a:buFont typeface="Arial"/>
              <a:buChar char="•"/>
            </a:pPr>
            <a:r>
              <a:rPr lang="en-GB" sz="1800" dirty="0">
                <a:solidFill>
                  <a:srgbClr val="0070C0"/>
                </a:solidFill>
                <a:latin typeface="Calibri" panose="020F0502020204030204" pitchFamily="34" charset="0"/>
                <a:cs typeface="Calibri" panose="020F0502020204030204" pitchFamily="34" charset="0"/>
              </a:rPr>
              <a:t>Combination of </a:t>
            </a:r>
            <a:r>
              <a:rPr lang="en-GB" sz="1800" b="1" dirty="0">
                <a:solidFill>
                  <a:srgbClr val="0070C0"/>
                </a:solidFill>
                <a:latin typeface="Calibri" panose="020F0502020204030204" pitchFamily="34" charset="0"/>
                <a:cs typeface="Calibri" panose="020F0502020204030204" pitchFamily="34" charset="0"/>
              </a:rPr>
              <a:t>civic participation and decentralized energy generation </a:t>
            </a:r>
            <a:r>
              <a:rPr lang="en-GB" sz="1800" dirty="0">
                <a:solidFill>
                  <a:srgbClr val="0070C0"/>
                </a:solidFill>
                <a:latin typeface="Calibri" panose="020F0502020204030204" pitchFamily="34" charset="0"/>
                <a:cs typeface="Calibri" panose="020F0502020204030204" pitchFamily="34" charset="0"/>
              </a:rPr>
              <a:t>(based on RE), combined with energy efficiency. </a:t>
            </a:r>
          </a:p>
          <a:p>
            <a:pPr marL="285750" indent="-285750">
              <a:buClr>
                <a:srgbClr val="000000"/>
              </a:buClr>
              <a:buSzPct val="100000"/>
              <a:buFont typeface="Arial"/>
              <a:buChar char="•"/>
            </a:pPr>
            <a:r>
              <a:rPr lang="en-GB" sz="1800" b="1" dirty="0">
                <a:solidFill>
                  <a:srgbClr val="0070C0"/>
                </a:solidFill>
                <a:latin typeface="Calibri" panose="020F0502020204030204" pitchFamily="34" charset="0"/>
                <a:cs typeface="Calibri" panose="020F0502020204030204" pitchFamily="34" charset="0"/>
              </a:rPr>
              <a:t>Citizen’s energy or community energy </a:t>
            </a:r>
            <a:r>
              <a:rPr lang="en-GB" sz="1800" dirty="0">
                <a:solidFill>
                  <a:srgbClr val="0070C0"/>
                </a:solidFill>
                <a:latin typeface="Calibri" panose="020F0502020204030204" pitchFamily="34" charset="0"/>
                <a:cs typeface="Calibri" panose="020F0502020204030204" pitchFamily="34" charset="0"/>
              </a:rPr>
              <a:t>organised by: </a:t>
            </a:r>
          </a:p>
          <a:p>
            <a:pPr marL="720725" indent="-365125">
              <a:buClr>
                <a:srgbClr val="000000"/>
              </a:buClr>
              <a:buSzPct val="100000"/>
              <a:buFont typeface="Arial"/>
              <a:buChar char="•"/>
            </a:pPr>
            <a:r>
              <a:rPr lang="en-GB" sz="1800" dirty="0">
                <a:solidFill>
                  <a:srgbClr val="0070C0"/>
                </a:solidFill>
                <a:latin typeface="Calibri" panose="020F0502020204030204" pitchFamily="34" charset="0"/>
                <a:cs typeface="Calibri" panose="020F0502020204030204" pitchFamily="34" charset="0"/>
              </a:rPr>
              <a:t>Citizens or individuals – prosumers (net metering)</a:t>
            </a:r>
          </a:p>
          <a:p>
            <a:pPr marL="720725" indent="-365125">
              <a:buClr>
                <a:srgbClr val="000000"/>
              </a:buClr>
              <a:buSzPct val="100000"/>
              <a:buFont typeface="Arial"/>
              <a:buChar char="•"/>
            </a:pPr>
            <a:r>
              <a:rPr lang="en-GB" sz="1800" dirty="0">
                <a:solidFill>
                  <a:srgbClr val="0070C0"/>
                </a:solidFill>
                <a:latin typeface="Calibri" panose="020F0502020204030204" pitchFamily="34" charset="0"/>
                <a:cs typeface="Calibri" panose="020F0502020204030204" pitchFamily="34" charset="0"/>
              </a:rPr>
              <a:t>Cities and municipalities</a:t>
            </a:r>
          </a:p>
          <a:p>
            <a:pPr marL="720725" indent="-365125">
              <a:buClr>
                <a:srgbClr val="000000"/>
              </a:buClr>
              <a:buSzPct val="100000"/>
              <a:buFont typeface="Arial"/>
              <a:buChar char="•"/>
            </a:pPr>
            <a:r>
              <a:rPr lang="en-GB" sz="1800" dirty="0">
                <a:solidFill>
                  <a:srgbClr val="0070C0"/>
                </a:solidFill>
                <a:latin typeface="Calibri" panose="020F0502020204030204" pitchFamily="34" charset="0"/>
                <a:cs typeface="Calibri" panose="020F0502020204030204" pitchFamily="34" charset="0"/>
              </a:rPr>
              <a:t>SME, e.g. energy cooperatives or communities</a:t>
            </a:r>
          </a:p>
          <a:p>
            <a:pPr marL="720725" indent="-365125">
              <a:buClr>
                <a:srgbClr val="000000"/>
              </a:buClr>
              <a:buSzPct val="100000"/>
              <a:buFont typeface="Arial"/>
              <a:buChar char="•"/>
            </a:pPr>
            <a:r>
              <a:rPr lang="en-GB" sz="1800" dirty="0">
                <a:solidFill>
                  <a:srgbClr val="0070C0"/>
                </a:solidFill>
                <a:latin typeface="Calibri" panose="020F0502020204030204" pitchFamily="34" charset="0"/>
                <a:cs typeface="Calibri" panose="020F0502020204030204" pitchFamily="34" charset="0"/>
              </a:rPr>
              <a:t>Citizen Public partnership</a:t>
            </a:r>
          </a:p>
          <a:p>
            <a:pPr marL="720725" lvl="0" indent="-365125">
              <a:buClr>
                <a:srgbClr val="000000"/>
              </a:buClr>
              <a:buSzPct val="100000"/>
              <a:buFont typeface="Arial"/>
              <a:buChar char="•"/>
              <a:defRPr/>
            </a:pPr>
            <a:r>
              <a:rPr lang="en-US" sz="1800" dirty="0">
                <a:solidFill>
                  <a:srgbClr val="0070C0"/>
                </a:solidFill>
                <a:latin typeface="Calibri" panose="020F0502020204030204" pitchFamily="34" charset="0"/>
                <a:cs typeface="Calibri" panose="020F0502020204030204" pitchFamily="34" charset="0"/>
                <a:sym typeface="Calibri"/>
              </a:rPr>
              <a:t>ESCO model for public sector </a:t>
            </a:r>
            <a:endParaRPr lang="hr-HR" sz="1800" dirty="0">
              <a:solidFill>
                <a:srgbClr val="0070C0"/>
              </a:solidFill>
              <a:latin typeface="Calibri" panose="020F0502020204030204" pitchFamily="34" charset="0"/>
              <a:cs typeface="Calibri" panose="020F0502020204030204" pitchFamily="34" charset="0"/>
              <a:sym typeface="Calibri"/>
            </a:endParaRPr>
          </a:p>
          <a:p>
            <a:pPr marL="720725" lvl="0" indent="-365125">
              <a:buClr>
                <a:srgbClr val="000000"/>
              </a:buClr>
              <a:buSzPct val="100000"/>
              <a:buFont typeface="Arial"/>
              <a:buChar char="•"/>
              <a:defRPr/>
            </a:pPr>
            <a:r>
              <a:rPr lang="en-US" sz="1800" dirty="0">
                <a:solidFill>
                  <a:srgbClr val="0070C0"/>
                </a:solidFill>
                <a:latin typeface="Calibri" panose="020F0502020204030204" pitchFamily="34" charset="0"/>
                <a:cs typeface="Calibri" panose="020F0502020204030204" pitchFamily="34" charset="0"/>
                <a:sym typeface="Calibri"/>
              </a:rPr>
              <a:t>Crowdfunding (investment or donation based</a:t>
            </a:r>
            <a:endParaRPr lang="hr-HR" sz="1800" dirty="0">
              <a:solidFill>
                <a:srgbClr val="0070C0"/>
              </a:solidFill>
              <a:latin typeface="Calibri" panose="020F0502020204030204" pitchFamily="34" charset="0"/>
              <a:cs typeface="Calibri" panose="020F0502020204030204" pitchFamily="34" charset="0"/>
              <a:sym typeface="Calibri"/>
            </a:endParaRPr>
          </a:p>
          <a:p>
            <a:pPr marL="355600" indent="-355600">
              <a:buClr>
                <a:srgbClr val="000000"/>
              </a:buClr>
              <a:buSzPct val="100000"/>
              <a:buFont typeface="Arial"/>
              <a:buChar char="•"/>
            </a:pPr>
            <a:endParaRPr lang="en-GB" sz="1800" dirty="0">
              <a:solidFill>
                <a:srgbClr val="0070C0"/>
              </a:solidFill>
              <a:latin typeface="Calibri" panose="020F0502020204030204" pitchFamily="34" charset="0"/>
              <a:cs typeface="Calibri" panose="020F0502020204030204" pitchFamily="34" charset="0"/>
            </a:endParaRPr>
          </a:p>
          <a:p>
            <a:pPr>
              <a:buClr>
                <a:srgbClr val="000000"/>
              </a:buClr>
              <a:buSzPct val="100000"/>
            </a:pPr>
            <a:r>
              <a:rPr lang="en-GB" sz="1800" b="1" dirty="0">
                <a:solidFill>
                  <a:srgbClr val="0070C0"/>
                </a:solidFill>
                <a:latin typeface="Calibri" panose="020F0502020204030204" pitchFamily="34" charset="0"/>
                <a:cs typeface="Calibri" panose="020F0502020204030204" pitchFamily="34" charset="0"/>
              </a:rPr>
              <a:t>Energy cooperatives: </a:t>
            </a:r>
            <a:r>
              <a:rPr lang="en-GB" sz="1800" dirty="0">
                <a:solidFill>
                  <a:srgbClr val="0070C0"/>
                </a:solidFill>
                <a:latin typeface="Calibri" panose="020F0502020204030204" pitchFamily="34" charset="0"/>
                <a:cs typeface="Calibri" panose="020F0502020204030204" pitchFamily="34" charset="0"/>
              </a:rPr>
              <a:t>established for the purpose of producing and distributing energy, mostly from RE. </a:t>
            </a:r>
          </a:p>
          <a:p>
            <a:pPr marL="285750" indent="-285750">
              <a:buClr>
                <a:srgbClr val="000000"/>
              </a:buClr>
              <a:buSzPct val="100000"/>
              <a:buFont typeface="Arial"/>
              <a:buChar char="•"/>
            </a:pPr>
            <a:r>
              <a:rPr lang="en-GB" sz="1800" dirty="0">
                <a:solidFill>
                  <a:srgbClr val="0070C0"/>
                </a:solidFill>
                <a:latin typeface="Calibri" panose="020F0502020204030204" pitchFamily="34" charset="0"/>
                <a:cs typeface="Calibri" panose="020F0502020204030204" pitchFamily="34" charset="0"/>
              </a:rPr>
              <a:t>offer a suitable model to plan, </a:t>
            </a:r>
            <a:r>
              <a:rPr lang="en-GB" sz="1800" b="1" dirty="0">
                <a:solidFill>
                  <a:srgbClr val="0070C0"/>
                </a:solidFill>
                <a:latin typeface="Calibri" panose="020F0502020204030204" pitchFamily="34" charset="0"/>
                <a:cs typeface="Calibri" panose="020F0502020204030204" pitchFamily="34" charset="0"/>
              </a:rPr>
              <a:t>finance</a:t>
            </a:r>
            <a:r>
              <a:rPr lang="en-GB" sz="1800" dirty="0">
                <a:solidFill>
                  <a:srgbClr val="0070C0"/>
                </a:solidFill>
                <a:latin typeface="Calibri" panose="020F0502020204030204" pitchFamily="34" charset="0"/>
                <a:cs typeface="Calibri" panose="020F0502020204030204" pitchFamily="34" charset="0"/>
              </a:rPr>
              <a:t> and implement </a:t>
            </a:r>
            <a:br>
              <a:rPr lang="en-GB" sz="1800" dirty="0">
                <a:solidFill>
                  <a:srgbClr val="0070C0"/>
                </a:solidFill>
                <a:latin typeface="Calibri" panose="020F0502020204030204" pitchFamily="34" charset="0"/>
                <a:cs typeface="Calibri" panose="020F0502020204030204" pitchFamily="34" charset="0"/>
              </a:rPr>
            </a:br>
            <a:r>
              <a:rPr lang="en-GB" sz="1800" dirty="0">
                <a:solidFill>
                  <a:srgbClr val="0070C0"/>
                </a:solidFill>
                <a:latin typeface="Calibri" panose="020F0502020204030204" pitchFamily="34" charset="0"/>
                <a:cs typeface="Calibri" panose="020F0502020204030204" pitchFamily="34" charset="0"/>
              </a:rPr>
              <a:t>RE projects. </a:t>
            </a:r>
          </a:p>
          <a:p>
            <a:pPr marL="285750" indent="-285750">
              <a:buClr>
                <a:srgbClr val="000000"/>
              </a:buClr>
              <a:buSzPct val="100000"/>
              <a:buFont typeface="Arial"/>
              <a:buChar char="•"/>
            </a:pPr>
            <a:r>
              <a:rPr lang="en-GB" sz="1800" dirty="0">
                <a:solidFill>
                  <a:srgbClr val="0070C0"/>
                </a:solidFill>
                <a:latin typeface="Calibri" panose="020F0502020204030204" pitchFamily="34" charset="0"/>
                <a:cs typeface="Calibri" panose="020F0502020204030204" pitchFamily="34" charset="0"/>
              </a:rPr>
              <a:t>decentralized alternative to the </a:t>
            </a:r>
            <a:br>
              <a:rPr lang="en-GB" sz="1800" dirty="0">
                <a:solidFill>
                  <a:srgbClr val="0070C0"/>
                </a:solidFill>
                <a:latin typeface="Calibri" panose="020F0502020204030204" pitchFamily="34" charset="0"/>
                <a:cs typeface="Calibri" panose="020F0502020204030204" pitchFamily="34" charset="0"/>
              </a:rPr>
            </a:br>
            <a:r>
              <a:rPr lang="en-GB" sz="1800" dirty="0">
                <a:solidFill>
                  <a:srgbClr val="0070C0"/>
                </a:solidFill>
                <a:latin typeface="Calibri" panose="020F0502020204030204" pitchFamily="34" charset="0"/>
                <a:cs typeface="Calibri" panose="020F0502020204030204" pitchFamily="34" charset="0"/>
              </a:rPr>
              <a:t>existing fossil and wood energy industry. </a:t>
            </a:r>
          </a:p>
          <a:p>
            <a:pPr marL="285750" indent="-285750">
              <a:buClr>
                <a:srgbClr val="000000"/>
              </a:buClr>
              <a:buSzPct val="100000"/>
              <a:buFont typeface="Arial"/>
              <a:buChar char="•"/>
            </a:pPr>
            <a:r>
              <a:rPr lang="en-GB" sz="1800" dirty="0">
                <a:solidFill>
                  <a:srgbClr val="0070C0"/>
                </a:solidFill>
                <a:latin typeface="Calibri" panose="020F0502020204030204" pitchFamily="34" charset="0"/>
                <a:cs typeface="Calibri" panose="020F0502020204030204" pitchFamily="34" charset="0"/>
              </a:rPr>
              <a:t>allow a de-monopolization and democratization </a:t>
            </a:r>
            <a:br>
              <a:rPr lang="en-GB" sz="1800" dirty="0">
                <a:solidFill>
                  <a:srgbClr val="0070C0"/>
                </a:solidFill>
                <a:latin typeface="Calibri" panose="020F0502020204030204" pitchFamily="34" charset="0"/>
                <a:cs typeface="Calibri" panose="020F0502020204030204" pitchFamily="34" charset="0"/>
              </a:rPr>
            </a:br>
            <a:r>
              <a:rPr lang="en-GB" sz="1800" dirty="0">
                <a:solidFill>
                  <a:srgbClr val="0070C0"/>
                </a:solidFill>
                <a:latin typeface="Calibri" panose="020F0502020204030204" pitchFamily="34" charset="0"/>
                <a:cs typeface="Calibri" panose="020F0502020204030204" pitchFamily="34" charset="0"/>
              </a:rPr>
              <a:t>of expert knowledge and the entrance of new actors</a:t>
            </a:r>
          </a:p>
          <a:p>
            <a:pPr marL="285750" indent="-285750">
              <a:buClr>
                <a:srgbClr val="000000"/>
              </a:buClr>
              <a:buSzPct val="100000"/>
              <a:buFont typeface="Arial"/>
              <a:buChar char="•"/>
            </a:pPr>
            <a:r>
              <a:rPr lang="en-GB" sz="1800" b="1" dirty="0">
                <a:solidFill>
                  <a:srgbClr val="0070C0"/>
                </a:solidFill>
                <a:latin typeface="Calibri" panose="020F0502020204030204" pitchFamily="34" charset="0"/>
                <a:cs typeface="Calibri" panose="020F0502020204030204" pitchFamily="34" charset="0"/>
              </a:rPr>
              <a:t>Unlock private capital with and match countries and </a:t>
            </a:r>
            <a:br>
              <a:rPr lang="en-GB" sz="1800" b="1" dirty="0">
                <a:solidFill>
                  <a:srgbClr val="0070C0"/>
                </a:solidFill>
                <a:latin typeface="Calibri" panose="020F0502020204030204" pitchFamily="34" charset="0"/>
                <a:cs typeface="Calibri" panose="020F0502020204030204" pitchFamily="34" charset="0"/>
              </a:rPr>
            </a:br>
            <a:r>
              <a:rPr lang="en-GB" sz="1800" b="1" dirty="0">
                <a:solidFill>
                  <a:srgbClr val="0070C0"/>
                </a:solidFill>
                <a:latin typeface="Calibri" panose="020F0502020204030204" pitchFamily="34" charset="0"/>
                <a:cs typeface="Calibri" panose="020F0502020204030204" pitchFamily="34" charset="0"/>
              </a:rPr>
              <a:t>communities needs for climate solutions</a:t>
            </a:r>
          </a:p>
          <a:p>
            <a:pPr marL="285750" indent="-285750">
              <a:buClr>
                <a:srgbClr val="000000"/>
              </a:buClr>
              <a:buSzPct val="100000"/>
              <a:buFont typeface="Arial"/>
              <a:buChar char="•"/>
            </a:pPr>
            <a:endParaRPr lang="en-GB" sz="1800" dirty="0">
              <a:solidFill>
                <a:srgbClr val="0070C0"/>
              </a:solidFill>
              <a:latin typeface="Calibri" panose="020F0502020204030204" pitchFamily="34" charset="0"/>
              <a:cs typeface="Calibri" panose="020F0502020204030204" pitchFamily="34" charset="0"/>
            </a:endParaRPr>
          </a:p>
        </p:txBody>
      </p:sp>
      <p:sp>
        <p:nvSpPr>
          <p:cNvPr id="176" name="Shape 176"/>
          <p:cNvSpPr txBox="1"/>
          <p:nvPr/>
        </p:nvSpPr>
        <p:spPr>
          <a:xfrm>
            <a:off x="609600" y="130282"/>
            <a:ext cx="7667625" cy="770039"/>
          </a:xfrm>
          <a:prstGeom prst="rect">
            <a:avLst/>
          </a:prstGeom>
          <a:solidFill>
            <a:schemeClr val="lt1"/>
          </a:solidFill>
          <a:ln>
            <a:noFill/>
          </a:ln>
        </p:spPr>
        <p:txBody>
          <a:bodyPr wrap="square" lIns="91425" tIns="45700" rIns="91425" bIns="45700" anchor="t" anchorCtr="0">
            <a:noAutofit/>
          </a:bodyPr>
          <a:lstStyle/>
          <a:p>
            <a:pPr lvl="0" indent="-254000">
              <a:buClr>
                <a:srgbClr val="0070B9"/>
              </a:buClr>
              <a:buSzPct val="111111"/>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en-US" sz="3000" dirty="0">
                <a:solidFill>
                  <a:srgbClr val="FF9900"/>
                </a:solidFill>
                <a:latin typeface="Calibri"/>
                <a:ea typeface="ＭＳ Ｐゴシック" panose="020B0600070205080204" pitchFamily="34" charset="-128"/>
                <a:cs typeface="Calibri"/>
                <a:sym typeface="Calibri"/>
              </a:rPr>
              <a:t>Terminology - citizen’s and community energy</a:t>
            </a:r>
          </a:p>
        </p:txBody>
      </p:sp>
      <p:pic>
        <p:nvPicPr>
          <p:cNvPr id="7" name="image12.png">
            <a:extLst>
              <a:ext uri="{FF2B5EF4-FFF2-40B4-BE49-F238E27FC236}">
                <a16:creationId xmlns:a16="http://schemas.microsoft.com/office/drawing/2014/main" id="{2D6EB685-7347-4840-8B44-E8D599B4DAE4}"/>
              </a:ext>
            </a:extLst>
          </p:cNvPr>
          <p:cNvPicPr/>
          <p:nvPr/>
        </p:nvPicPr>
        <p:blipFill>
          <a:blip r:embed="rId3">
            <a:extLst>
              <a:ext uri="{28A0092B-C50C-407E-A947-70E740481C1C}">
                <a14:useLocalDpi xmlns:a14="http://schemas.microsoft.com/office/drawing/2010/main" val="0"/>
              </a:ext>
            </a:extLst>
          </a:blip>
          <a:srcRect/>
          <a:stretch>
            <a:fillRect/>
          </a:stretch>
        </p:blipFill>
        <p:spPr>
          <a:xfrm>
            <a:off x="6137133" y="4117868"/>
            <a:ext cx="2565684" cy="2609850"/>
          </a:xfrm>
          <a:prstGeom prst="rect">
            <a:avLst/>
          </a:prstGeom>
          <a:ln/>
        </p:spPr>
      </p:pic>
    </p:spTree>
    <p:extLst>
      <p:ext uri="{BB962C8B-B14F-4D97-AF65-F5344CB8AC3E}">
        <p14:creationId xmlns:p14="http://schemas.microsoft.com/office/powerpoint/2010/main" val="50740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4" name="Rechteck 37">
            <a:extLst>
              <a:ext uri="{FF2B5EF4-FFF2-40B4-BE49-F238E27FC236}">
                <a16:creationId xmlns:a16="http://schemas.microsoft.com/office/drawing/2014/main" id="{B13A3EB6-DCC8-4DA7-98B6-A24F0497722F}"/>
              </a:ext>
            </a:extLst>
          </p:cNvPr>
          <p:cNvSpPr>
            <a:spLocks noChangeArrowheads="1"/>
          </p:cNvSpPr>
          <p:nvPr/>
        </p:nvSpPr>
        <p:spPr bwMode="auto">
          <a:xfrm>
            <a:off x="754326" y="250764"/>
            <a:ext cx="8303076" cy="977191"/>
          </a:xfrm>
          <a:prstGeom prst="rect">
            <a:avLst/>
          </a:prstGeom>
          <a:noFill/>
          <a:ln>
            <a:noFill/>
          </a:ln>
          <a:extLst>
            <a:ext uri="{909E8E84-426E-40dd-AFC4-6F175D3DCCD1}"/>
            <a:ext uri="{91240B29-F687-4f45-9708-019B960494DF}"/>
          </a:extLst>
        </p:spPr>
        <p:txBody>
          <a:bodyPr wrap="square">
            <a:spAutoFit/>
          </a:bodyPr>
          <a:lstStyle>
            <a:lvl1pPr marL="627063" indent="-5334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800">
                <a:solidFill>
                  <a:srgbClr val="121356"/>
                </a:solidFill>
                <a:latin typeface="Arial Unicode MS" panose="020B0604020202020204" pitchFamily="34" charset="-128"/>
                <a:ea typeface="ＭＳ Ｐゴシック" panose="020B0600070205080204" pitchFamily="34" charset="-128"/>
              </a:defRPr>
            </a:lvl1pPr>
            <a:lvl2pPr marL="742950" indent="-28575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400">
                <a:solidFill>
                  <a:srgbClr val="121356"/>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rgbClr val="121356"/>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9pPr>
          </a:lstStyle>
          <a:p>
            <a:pPr marL="0" indent="-254000">
              <a:spcBef>
                <a:spcPts val="0"/>
              </a:spcBef>
              <a:buClr>
                <a:srgbClr val="0070B9"/>
              </a:buClr>
              <a:buSzPct val="111111"/>
              <a:buNone/>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de-DE" sz="3200" dirty="0">
                <a:solidFill>
                  <a:srgbClr val="FF9900"/>
                </a:solidFill>
                <a:latin typeface="Calibri"/>
                <a:cs typeface="Calibri"/>
                <a:sym typeface="Calibri"/>
              </a:rPr>
              <a:t>Climate </a:t>
            </a:r>
            <a:r>
              <a:rPr lang="de-DE" sz="3200" dirty="0" err="1">
                <a:solidFill>
                  <a:srgbClr val="FF9900"/>
                </a:solidFill>
                <a:latin typeface="Calibri"/>
                <a:cs typeface="Calibri"/>
                <a:sym typeface="Calibri"/>
              </a:rPr>
              <a:t>financing</a:t>
            </a:r>
            <a:r>
              <a:rPr lang="de-DE" sz="3200" dirty="0">
                <a:solidFill>
                  <a:srgbClr val="FF9900"/>
                </a:solidFill>
                <a:latin typeface="Calibri"/>
                <a:cs typeface="Calibri"/>
                <a:sym typeface="Calibri"/>
              </a:rPr>
              <a:t> </a:t>
            </a:r>
            <a:r>
              <a:rPr lang="de-DE" sz="3200" dirty="0" err="1">
                <a:solidFill>
                  <a:srgbClr val="FF9900"/>
                </a:solidFill>
                <a:latin typeface="Calibri"/>
                <a:cs typeface="Calibri"/>
                <a:sym typeface="Calibri"/>
              </a:rPr>
              <a:t>fails</a:t>
            </a:r>
            <a:r>
              <a:rPr lang="de-DE" sz="3200" dirty="0">
                <a:solidFill>
                  <a:srgbClr val="FF9900"/>
                </a:solidFill>
                <a:latin typeface="Calibri"/>
                <a:cs typeface="Calibri"/>
                <a:sym typeface="Calibri"/>
              </a:rPr>
              <a:t> </a:t>
            </a:r>
            <a:r>
              <a:rPr lang="de-DE" sz="3200" dirty="0" err="1">
                <a:solidFill>
                  <a:srgbClr val="FF9900"/>
                </a:solidFill>
                <a:latin typeface="Calibri"/>
                <a:cs typeface="Calibri"/>
                <a:sym typeface="Calibri"/>
              </a:rPr>
              <a:t>to</a:t>
            </a:r>
            <a:r>
              <a:rPr lang="de-DE" sz="3200" dirty="0">
                <a:solidFill>
                  <a:srgbClr val="FF9900"/>
                </a:solidFill>
                <a:latin typeface="Calibri"/>
                <a:cs typeface="Calibri"/>
                <a:sym typeface="Calibri"/>
              </a:rPr>
              <a:t> </a:t>
            </a:r>
            <a:r>
              <a:rPr lang="de-DE" sz="3200" dirty="0" err="1">
                <a:solidFill>
                  <a:srgbClr val="FF9900"/>
                </a:solidFill>
                <a:latin typeface="Calibri"/>
                <a:cs typeface="Calibri"/>
                <a:sym typeface="Calibri"/>
              </a:rPr>
              <a:t>reach</a:t>
            </a:r>
            <a:r>
              <a:rPr lang="de-DE" sz="3200" dirty="0">
                <a:solidFill>
                  <a:srgbClr val="FF9900"/>
                </a:solidFill>
                <a:latin typeface="Calibri"/>
                <a:cs typeface="Calibri"/>
                <a:sym typeface="Calibri"/>
              </a:rPr>
              <a:t> </a:t>
            </a:r>
            <a:r>
              <a:rPr lang="de-DE" sz="3200" dirty="0" err="1">
                <a:solidFill>
                  <a:srgbClr val="FF9900"/>
                </a:solidFill>
                <a:latin typeface="Calibri"/>
                <a:cs typeface="Calibri"/>
                <a:sym typeface="Calibri"/>
              </a:rPr>
              <a:t>local</a:t>
            </a:r>
            <a:r>
              <a:rPr lang="de-DE" sz="3200" dirty="0">
                <a:solidFill>
                  <a:srgbClr val="FF9900"/>
                </a:solidFill>
                <a:latin typeface="Calibri"/>
                <a:cs typeface="Calibri"/>
                <a:sym typeface="Calibri"/>
              </a:rPr>
              <a:t> </a:t>
            </a:r>
            <a:r>
              <a:rPr lang="de-DE" sz="3200" dirty="0" err="1">
                <a:solidFill>
                  <a:srgbClr val="FF9900"/>
                </a:solidFill>
                <a:latin typeface="Calibri"/>
                <a:cs typeface="Calibri"/>
                <a:sym typeface="Calibri"/>
              </a:rPr>
              <a:t>level</a:t>
            </a:r>
            <a:endParaRPr lang="de-DE" sz="3200" dirty="0">
              <a:solidFill>
                <a:srgbClr val="FF9900"/>
              </a:solidFill>
              <a:latin typeface="Calibri"/>
              <a:cs typeface="Calibri"/>
              <a:sym typeface="Calibri"/>
            </a:endParaRPr>
          </a:p>
          <a:p>
            <a:pPr marL="0" indent="0" algn="ctr">
              <a:spcBef>
                <a:spcPct val="0"/>
              </a:spcBef>
              <a:buClr>
                <a:srgbClr val="000000"/>
              </a:buClr>
              <a:buNone/>
              <a:defRPr/>
            </a:pPr>
            <a:r>
              <a:rPr lang="en-GB" altLang="de-DE" sz="2550" dirty="0">
                <a:solidFill>
                  <a:srgbClr val="FF9900"/>
                </a:solidFill>
                <a:latin typeface="Calibri" panose="020F0502020204030204" pitchFamily="34" charset="0"/>
                <a:ea typeface="MS PGothic" panose="020B0600070205080204" pitchFamily="34" charset="-128"/>
              </a:rPr>
              <a:t> </a:t>
            </a:r>
          </a:p>
        </p:txBody>
      </p:sp>
      <p:pic>
        <p:nvPicPr>
          <p:cNvPr id="2" name="Grafik 1">
            <a:extLst>
              <a:ext uri="{FF2B5EF4-FFF2-40B4-BE49-F238E27FC236}">
                <a16:creationId xmlns:a16="http://schemas.microsoft.com/office/drawing/2014/main" id="{5A1AEE32-4D05-44EA-9BB2-959D94451DE3}"/>
              </a:ext>
            </a:extLst>
          </p:cNvPr>
          <p:cNvPicPr>
            <a:picLocks noChangeAspect="1"/>
          </p:cNvPicPr>
          <p:nvPr/>
        </p:nvPicPr>
        <p:blipFill>
          <a:blip r:embed="rId3"/>
          <a:stretch>
            <a:fillRect/>
          </a:stretch>
        </p:blipFill>
        <p:spPr>
          <a:xfrm>
            <a:off x="4984015" y="3864673"/>
            <a:ext cx="4073387" cy="2799713"/>
          </a:xfrm>
          <a:prstGeom prst="rect">
            <a:avLst/>
          </a:prstGeom>
        </p:spPr>
      </p:pic>
      <p:sp>
        <p:nvSpPr>
          <p:cNvPr id="5" name="Rechteck 4">
            <a:extLst>
              <a:ext uri="{FF2B5EF4-FFF2-40B4-BE49-F238E27FC236}">
                <a16:creationId xmlns:a16="http://schemas.microsoft.com/office/drawing/2014/main" id="{816B1858-AFF1-4028-9B5E-01DC23918C42}"/>
              </a:ext>
            </a:extLst>
          </p:cNvPr>
          <p:cNvSpPr/>
          <p:nvPr/>
        </p:nvSpPr>
        <p:spPr>
          <a:xfrm>
            <a:off x="626267" y="1940326"/>
            <a:ext cx="8089107" cy="2949525"/>
          </a:xfrm>
          <a:prstGeom prst="rect">
            <a:avLst/>
          </a:prstGeom>
        </p:spPr>
        <p:txBody>
          <a:bodyPr wrap="square">
            <a:spAutoFit/>
          </a:bodyPr>
          <a:lstStyle/>
          <a:p>
            <a:pPr fontAlgn="base">
              <a:lnSpc>
                <a:spcPct val="150000"/>
              </a:lnSpc>
            </a:pPr>
            <a:r>
              <a:rPr lang="en-US" sz="1800" dirty="0"/>
              <a:t>Barriers preventing global development finance from reaching the local level:</a:t>
            </a:r>
          </a:p>
          <a:p>
            <a:pPr marL="342900" indent="-342900" fontAlgn="base">
              <a:lnSpc>
                <a:spcPct val="150000"/>
              </a:lnSpc>
              <a:buFont typeface="Arial" panose="020B0604020202020204" pitchFamily="34" charset="0"/>
              <a:buChar char="•"/>
            </a:pPr>
            <a:r>
              <a:rPr lang="en-US" sz="1800" dirty="0"/>
              <a:t>Metrics of success</a:t>
            </a:r>
          </a:p>
          <a:p>
            <a:pPr marL="342900" indent="-342900" fontAlgn="base">
              <a:lnSpc>
                <a:spcPct val="150000"/>
              </a:lnSpc>
              <a:buFont typeface="Arial" panose="020B0604020202020204" pitchFamily="34" charset="0"/>
              <a:buChar char="•"/>
            </a:pPr>
            <a:r>
              <a:rPr lang="en-US" sz="1800" dirty="0"/>
              <a:t>Business-as-usual intermediaries</a:t>
            </a:r>
          </a:p>
          <a:p>
            <a:pPr marL="342900" indent="-342900" fontAlgn="base">
              <a:lnSpc>
                <a:spcPct val="150000"/>
              </a:lnSpc>
              <a:buFont typeface="Arial" panose="020B0604020202020204" pitchFamily="34" charset="0"/>
              <a:buChar char="•"/>
            </a:pPr>
            <a:r>
              <a:rPr lang="en-US" sz="1800" dirty="0"/>
              <a:t>Limited support to build local capacity to manage funds and technologies</a:t>
            </a:r>
          </a:p>
          <a:p>
            <a:pPr marL="342900" indent="-342900" fontAlgn="base">
              <a:lnSpc>
                <a:spcPct val="150000"/>
              </a:lnSpc>
              <a:buFont typeface="Arial" panose="020B0604020202020204" pitchFamily="34" charset="0"/>
              <a:buChar char="•"/>
            </a:pPr>
            <a:r>
              <a:rPr lang="en-US" sz="1800" dirty="0"/>
              <a:t>Risk-averse funding</a:t>
            </a:r>
          </a:p>
          <a:p>
            <a:pPr marL="342900" indent="-342900" fontAlgn="base">
              <a:lnSpc>
                <a:spcPct val="150000"/>
              </a:lnSpc>
              <a:buFont typeface="Arial" panose="020B0604020202020204" pitchFamily="34" charset="0"/>
              <a:buChar char="•"/>
            </a:pPr>
            <a:r>
              <a:rPr lang="en-US" sz="1800" dirty="0"/>
              <a:t>Inappropriate co-financing targets</a:t>
            </a:r>
          </a:p>
          <a:p>
            <a:pPr marL="342900" indent="-342900" fontAlgn="base">
              <a:lnSpc>
                <a:spcPct val="150000"/>
              </a:lnSpc>
              <a:buFont typeface="Arial" panose="020B0604020202020204" pitchFamily="34" charset="0"/>
              <a:buChar char="•"/>
            </a:pPr>
            <a:r>
              <a:rPr lang="en-US" sz="1800" dirty="0"/>
              <a:t>Poor oversight of policies</a:t>
            </a:r>
          </a:p>
        </p:txBody>
      </p:sp>
      <p:sp>
        <p:nvSpPr>
          <p:cNvPr id="6" name="Rechteck 5">
            <a:extLst>
              <a:ext uri="{FF2B5EF4-FFF2-40B4-BE49-F238E27FC236}">
                <a16:creationId xmlns:a16="http://schemas.microsoft.com/office/drawing/2014/main" id="{47C80298-C330-4103-961F-3416E6894390}"/>
              </a:ext>
            </a:extLst>
          </p:cNvPr>
          <p:cNvSpPr/>
          <p:nvPr/>
        </p:nvSpPr>
        <p:spPr>
          <a:xfrm>
            <a:off x="626268" y="1151755"/>
            <a:ext cx="8089106" cy="456535"/>
          </a:xfrm>
          <a:prstGeom prst="rect">
            <a:avLst/>
          </a:prstGeom>
        </p:spPr>
        <p:txBody>
          <a:bodyPr wrap="square">
            <a:spAutoFit/>
          </a:bodyPr>
          <a:lstStyle/>
          <a:p>
            <a:pPr fontAlgn="base">
              <a:lnSpc>
                <a:spcPct val="150000"/>
              </a:lnSpc>
            </a:pPr>
            <a:r>
              <a:rPr lang="en-US" sz="1800" b="1" dirty="0"/>
              <a:t>Only about 10% of available climate finance reaches local level</a:t>
            </a:r>
          </a:p>
        </p:txBody>
      </p:sp>
      <p:sp>
        <p:nvSpPr>
          <p:cNvPr id="7" name="Rechteck 6">
            <a:extLst>
              <a:ext uri="{FF2B5EF4-FFF2-40B4-BE49-F238E27FC236}">
                <a16:creationId xmlns:a16="http://schemas.microsoft.com/office/drawing/2014/main" id="{92ADB78F-3D7B-470F-85EB-F38D927D83A2}"/>
              </a:ext>
            </a:extLst>
          </p:cNvPr>
          <p:cNvSpPr/>
          <p:nvPr/>
        </p:nvSpPr>
        <p:spPr>
          <a:xfrm>
            <a:off x="80960" y="6525887"/>
            <a:ext cx="6288090" cy="276999"/>
          </a:xfrm>
          <a:prstGeom prst="rect">
            <a:avLst/>
          </a:prstGeom>
        </p:spPr>
        <p:txBody>
          <a:bodyPr wrap="square">
            <a:spAutoFit/>
          </a:bodyPr>
          <a:lstStyle/>
          <a:p>
            <a:r>
              <a:rPr lang="de-DE" sz="1200" dirty="0">
                <a:latin typeface="Calibri" panose="020F0502020204030204" pitchFamily="34" charset="0"/>
                <a:cs typeface="Calibri" panose="020F0502020204030204" pitchFamily="34" charset="0"/>
              </a:rPr>
              <a:t>Source: IIED (2017): </a:t>
            </a:r>
            <a:r>
              <a:rPr lang="de-DE" sz="1200" dirty="0" err="1">
                <a:latin typeface="Calibri" panose="020F0502020204030204" pitchFamily="34" charset="0"/>
                <a:cs typeface="Calibri" panose="020F0502020204030204" pitchFamily="34" charset="0"/>
              </a:rPr>
              <a:t>Delivering</a:t>
            </a:r>
            <a:r>
              <a:rPr lang="de-DE" sz="1200" dirty="0">
                <a:latin typeface="Calibri" panose="020F0502020204030204" pitchFamily="34" charset="0"/>
                <a:cs typeface="Calibri" panose="020F0502020204030204" pitchFamily="34" charset="0"/>
              </a:rPr>
              <a:t> real </a:t>
            </a:r>
            <a:r>
              <a:rPr lang="de-DE" sz="1200" dirty="0" err="1">
                <a:latin typeface="Calibri" panose="020F0502020204030204" pitchFamily="34" charset="0"/>
                <a:cs typeface="Calibri" panose="020F0502020204030204" pitchFamily="34" charset="0"/>
              </a:rPr>
              <a:t>change</a:t>
            </a:r>
            <a:r>
              <a:rPr lang="de-DE" sz="1200" dirty="0">
                <a:latin typeface="Calibri" panose="020F0502020204030204" pitchFamily="34" charset="0"/>
                <a:cs typeface="Calibri" panose="020F0502020204030204" pitchFamily="34" charset="0"/>
              </a:rPr>
              <a:t> - </a:t>
            </a:r>
            <a:r>
              <a:rPr lang="de-DE" sz="1200" dirty="0" err="1">
                <a:latin typeface="Calibri" panose="020F0502020204030204" pitchFamily="34" charset="0"/>
                <a:cs typeface="Calibri" panose="020F0502020204030204" pitchFamily="34" charset="0"/>
              </a:rPr>
              <a:t>Getting</a:t>
            </a:r>
            <a:r>
              <a:rPr lang="de-DE" sz="1200" dirty="0">
                <a:latin typeface="Calibri" panose="020F0502020204030204" pitchFamily="34" charset="0"/>
                <a:cs typeface="Calibri" panose="020F0502020204030204" pitchFamily="34" charset="0"/>
              </a:rPr>
              <a:t> international </a:t>
            </a:r>
            <a:r>
              <a:rPr lang="de-DE" sz="1200" dirty="0" err="1">
                <a:latin typeface="Calibri" panose="020F0502020204030204" pitchFamily="34" charset="0"/>
                <a:cs typeface="Calibri" panose="020F0502020204030204" pitchFamily="34" charset="0"/>
              </a:rPr>
              <a:t>climate</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finance</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to</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the</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local</a:t>
            </a:r>
            <a:r>
              <a:rPr lang="de-DE" sz="1200" dirty="0">
                <a:latin typeface="Calibri" panose="020F0502020204030204" pitchFamily="34" charset="0"/>
                <a:cs typeface="Calibri" panose="020F0502020204030204" pitchFamily="34" charset="0"/>
              </a:rPr>
              <a:t> </a:t>
            </a:r>
            <a:r>
              <a:rPr lang="de-DE" sz="1200" dirty="0" err="1">
                <a:latin typeface="Calibri" panose="020F0502020204030204" pitchFamily="34" charset="0"/>
                <a:cs typeface="Calibri" panose="020F0502020204030204" pitchFamily="34" charset="0"/>
              </a:rPr>
              <a:t>level</a:t>
            </a:r>
            <a:endParaRPr lang="de-D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558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D3F54B50-30F0-430C-A133-3A32DAB003A3}"/>
              </a:ext>
            </a:extLst>
          </p:cNvPr>
          <p:cNvSpPr>
            <a:spLocks noGrp="1"/>
          </p:cNvSpPr>
          <p:nvPr>
            <p:ph type="title"/>
          </p:nvPr>
        </p:nvSpPr>
        <p:spPr>
          <a:xfrm>
            <a:off x="795076" y="169316"/>
            <a:ext cx="6169081" cy="907218"/>
          </a:xfrm>
        </p:spPr>
        <p:txBody>
          <a:bodyPr>
            <a:normAutofit fontScale="90000"/>
          </a:bodyPr>
          <a:lstStyle/>
          <a:p>
            <a:pPr lvl="0" indent="-228600">
              <a:buClr>
                <a:srgbClr val="F49F14"/>
              </a:buClr>
              <a:buSzPct val="100000"/>
            </a:pPr>
            <a:r>
              <a:rPr lang="en-US" sz="2400" dirty="0">
                <a:solidFill>
                  <a:srgbClr val="F49F14"/>
                </a:solidFill>
              </a:rPr>
              <a:t>Transformative potential: Community </a:t>
            </a:r>
            <a:br>
              <a:rPr lang="en-US" sz="2400" dirty="0">
                <a:solidFill>
                  <a:srgbClr val="F49F14"/>
                </a:solidFill>
              </a:rPr>
            </a:br>
            <a:r>
              <a:rPr lang="en-US" sz="2400" dirty="0">
                <a:solidFill>
                  <a:srgbClr val="F49F14"/>
                </a:solidFill>
              </a:rPr>
              <a:t>Energy as flexible and catalytic climate funding</a:t>
            </a:r>
          </a:p>
        </p:txBody>
      </p:sp>
      <p:sp>
        <p:nvSpPr>
          <p:cNvPr id="3" name="Rechteck 2">
            <a:extLst>
              <a:ext uri="{FF2B5EF4-FFF2-40B4-BE49-F238E27FC236}">
                <a16:creationId xmlns:a16="http://schemas.microsoft.com/office/drawing/2014/main" id="{8C0414F7-7F48-4EBD-9DAB-F0E06CD2CCAF}"/>
              </a:ext>
            </a:extLst>
          </p:cNvPr>
          <p:cNvSpPr/>
          <p:nvPr/>
        </p:nvSpPr>
        <p:spPr>
          <a:xfrm>
            <a:off x="6500468" y="4026252"/>
            <a:ext cx="463689" cy="163299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1591">
              <a:defRPr/>
            </a:pPr>
            <a:endParaRPr lang="en-GB" sz="873" dirty="0"/>
          </a:p>
        </p:txBody>
      </p:sp>
      <p:sp>
        <p:nvSpPr>
          <p:cNvPr id="8" name="Rechteck 6">
            <a:extLst>
              <a:ext uri="{FF2B5EF4-FFF2-40B4-BE49-F238E27FC236}">
                <a16:creationId xmlns:a16="http://schemas.microsoft.com/office/drawing/2014/main" id="{793E79A8-6A89-4AAC-B9C1-2BB5D16625E4}"/>
              </a:ext>
            </a:extLst>
          </p:cNvPr>
          <p:cNvSpPr>
            <a:spLocks noChangeArrowheads="1"/>
          </p:cNvSpPr>
          <p:nvPr/>
        </p:nvSpPr>
        <p:spPr bwMode="auto">
          <a:xfrm>
            <a:off x="2649833" y="2153856"/>
            <a:ext cx="1659452" cy="582131"/>
          </a:xfrm>
          <a:prstGeom prst="rect">
            <a:avLst/>
          </a:prstGeom>
          <a:solidFill>
            <a:schemeClr val="accent6">
              <a:lumMod val="40000"/>
              <a:lumOff val="60000"/>
            </a:schemeClr>
          </a:solidFill>
          <a:ln w="9525">
            <a:solidFill>
              <a:schemeClr val="tx1"/>
            </a:solidFill>
            <a:round/>
            <a:headEnd/>
            <a:tailEnd/>
          </a:ln>
        </p:spPr>
        <p:txBody>
          <a:bodyPr/>
          <a:lstStyle/>
          <a:p>
            <a:pPr defTabSz="411591">
              <a:buClr>
                <a:srgbClr val="000000"/>
              </a:buClr>
              <a:buSzPct val="100000"/>
              <a:defRPr/>
            </a:pPr>
            <a:r>
              <a:rPr lang="en-GB" altLang="de-DE" sz="952" dirty="0">
                <a:latin typeface="Calibri" charset="0"/>
                <a:ea typeface="MS PGothic" charset="-128"/>
                <a:cs typeface="+mn-cs"/>
              </a:rPr>
              <a:t>Training, orientation, guidelines for resource persons, staff, </a:t>
            </a:r>
            <a:r>
              <a:rPr lang="en-GB" altLang="de-DE" sz="952" dirty="0" err="1">
                <a:latin typeface="Calibri" charset="0"/>
                <a:ea typeface="MS PGothic" charset="-128"/>
                <a:cs typeface="+mn-cs"/>
              </a:rPr>
              <a:t>ToT</a:t>
            </a:r>
            <a:r>
              <a:rPr lang="en-GB" altLang="de-DE" sz="952" dirty="0">
                <a:latin typeface="Calibri" charset="0"/>
                <a:ea typeface="MS PGothic" charset="-128"/>
                <a:cs typeface="+mn-cs"/>
              </a:rPr>
              <a:t> and users</a:t>
            </a:r>
          </a:p>
        </p:txBody>
      </p:sp>
      <p:sp>
        <p:nvSpPr>
          <p:cNvPr id="9" name="Pfeil: Fünfeck 6">
            <a:extLst>
              <a:ext uri="{FF2B5EF4-FFF2-40B4-BE49-F238E27FC236}">
                <a16:creationId xmlns:a16="http://schemas.microsoft.com/office/drawing/2014/main" id="{C514DD07-51D8-4F80-A8E5-8F4AAA161447}"/>
              </a:ext>
            </a:extLst>
          </p:cNvPr>
          <p:cNvSpPr>
            <a:spLocks noChangeArrowheads="1"/>
          </p:cNvSpPr>
          <p:nvPr/>
        </p:nvSpPr>
        <p:spPr bwMode="auto">
          <a:xfrm>
            <a:off x="526690" y="2099675"/>
            <a:ext cx="2000919" cy="582131"/>
          </a:xfrm>
          <a:prstGeom prst="homePlate">
            <a:avLst>
              <a:gd name="adj" fmla="val 50015"/>
            </a:avLst>
          </a:prstGeom>
          <a:solidFill>
            <a:srgbClr val="DCE6F2"/>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defTabSz="411591">
              <a:defRPr/>
            </a:pPr>
            <a:r>
              <a:rPr lang="en-GB" sz="873" dirty="0">
                <a:latin typeface="+mn-lt"/>
                <a:ea typeface="+mn-ea"/>
                <a:cs typeface="+mn-cs"/>
              </a:rPr>
              <a:t>Strengthening capacity on energy, climate, resilient structures</a:t>
            </a:r>
          </a:p>
        </p:txBody>
      </p:sp>
      <p:sp>
        <p:nvSpPr>
          <p:cNvPr id="10" name="Pfeil: Fünfeck 7">
            <a:extLst>
              <a:ext uri="{FF2B5EF4-FFF2-40B4-BE49-F238E27FC236}">
                <a16:creationId xmlns:a16="http://schemas.microsoft.com/office/drawing/2014/main" id="{21CEA5DD-C6D0-4B4A-809B-A6DF06B7D7BC}"/>
              </a:ext>
            </a:extLst>
          </p:cNvPr>
          <p:cNvSpPr>
            <a:spLocks noChangeArrowheads="1"/>
          </p:cNvSpPr>
          <p:nvPr/>
        </p:nvSpPr>
        <p:spPr bwMode="auto">
          <a:xfrm>
            <a:off x="526690" y="3006893"/>
            <a:ext cx="2000919" cy="582131"/>
          </a:xfrm>
          <a:prstGeom prst="homePlate">
            <a:avLst>
              <a:gd name="adj" fmla="val 50015"/>
            </a:avLst>
          </a:prstGeom>
          <a:solidFill>
            <a:srgbClr val="DCE6F2"/>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defTabSz="411591">
              <a:defRPr/>
            </a:pPr>
            <a:r>
              <a:rPr lang="en-GB" sz="873" dirty="0">
                <a:latin typeface="+mn-lt"/>
                <a:ea typeface="+mn-ea"/>
                <a:cs typeface="+mn-cs"/>
              </a:rPr>
              <a:t>Productive use and creating business models for women and vulnerable groups</a:t>
            </a:r>
          </a:p>
        </p:txBody>
      </p:sp>
      <p:sp>
        <p:nvSpPr>
          <p:cNvPr id="11" name="Pfeil: Fünfeck 8">
            <a:extLst>
              <a:ext uri="{FF2B5EF4-FFF2-40B4-BE49-F238E27FC236}">
                <a16:creationId xmlns:a16="http://schemas.microsoft.com/office/drawing/2014/main" id="{EC0648DA-9308-4A6B-AF15-4E52FBD93A1D}"/>
              </a:ext>
            </a:extLst>
          </p:cNvPr>
          <p:cNvSpPr>
            <a:spLocks noChangeArrowheads="1"/>
          </p:cNvSpPr>
          <p:nvPr/>
        </p:nvSpPr>
        <p:spPr bwMode="auto">
          <a:xfrm>
            <a:off x="526690" y="3954431"/>
            <a:ext cx="2000919" cy="582131"/>
          </a:xfrm>
          <a:prstGeom prst="homePlate">
            <a:avLst>
              <a:gd name="adj" fmla="val 50015"/>
            </a:avLst>
          </a:prstGeom>
          <a:solidFill>
            <a:srgbClr val="DCE6F2"/>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defTabSz="411591">
              <a:defRPr/>
            </a:pPr>
            <a:r>
              <a:rPr lang="en-GB" sz="873" dirty="0">
                <a:latin typeface="+mn-lt"/>
                <a:ea typeface="+mn-ea"/>
                <a:cs typeface="+mn-cs"/>
              </a:rPr>
              <a:t>New energy technology development and improvement</a:t>
            </a:r>
          </a:p>
        </p:txBody>
      </p:sp>
      <p:sp>
        <p:nvSpPr>
          <p:cNvPr id="12" name="Pfeil: Fünfeck 9">
            <a:extLst>
              <a:ext uri="{FF2B5EF4-FFF2-40B4-BE49-F238E27FC236}">
                <a16:creationId xmlns:a16="http://schemas.microsoft.com/office/drawing/2014/main" id="{244A5A3B-4D7D-45A6-9562-68B4C6A49E2A}"/>
              </a:ext>
            </a:extLst>
          </p:cNvPr>
          <p:cNvSpPr>
            <a:spLocks noChangeArrowheads="1"/>
          </p:cNvSpPr>
          <p:nvPr/>
        </p:nvSpPr>
        <p:spPr bwMode="auto">
          <a:xfrm>
            <a:off x="526690" y="4806208"/>
            <a:ext cx="2000919" cy="582131"/>
          </a:xfrm>
          <a:prstGeom prst="homePlate">
            <a:avLst>
              <a:gd name="adj" fmla="val 50015"/>
            </a:avLst>
          </a:prstGeom>
          <a:solidFill>
            <a:srgbClr val="DCE6F2"/>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defTabSz="411591">
              <a:defRPr/>
            </a:pPr>
            <a:r>
              <a:rPr lang="en-GB" sz="873" dirty="0">
                <a:latin typeface="+mn-lt"/>
                <a:ea typeface="+mn-ea"/>
                <a:cs typeface="+mn-cs"/>
              </a:rPr>
              <a:t>Transform and develop markets, projects behaviour of users and households</a:t>
            </a:r>
          </a:p>
        </p:txBody>
      </p:sp>
      <p:sp>
        <p:nvSpPr>
          <p:cNvPr id="13" name="Rechteck 12">
            <a:extLst>
              <a:ext uri="{FF2B5EF4-FFF2-40B4-BE49-F238E27FC236}">
                <a16:creationId xmlns:a16="http://schemas.microsoft.com/office/drawing/2014/main" id="{D2FCC845-0D0C-4CC7-AFCD-5D7C6FF777CE}"/>
              </a:ext>
            </a:extLst>
          </p:cNvPr>
          <p:cNvSpPr>
            <a:spLocks noChangeArrowheads="1"/>
          </p:cNvSpPr>
          <p:nvPr/>
        </p:nvSpPr>
        <p:spPr bwMode="auto">
          <a:xfrm>
            <a:off x="2649833" y="3052253"/>
            <a:ext cx="1659452" cy="524170"/>
          </a:xfrm>
          <a:prstGeom prst="rect">
            <a:avLst/>
          </a:prstGeom>
          <a:solidFill>
            <a:schemeClr val="accent3">
              <a:lumMod val="60000"/>
              <a:lumOff val="40000"/>
            </a:schemeClr>
          </a:solidFill>
          <a:ln w="9525">
            <a:solidFill>
              <a:schemeClr val="tx1"/>
            </a:solidFill>
            <a:round/>
            <a:headEnd/>
            <a:tailEnd/>
          </a:ln>
        </p:spPr>
        <p:txBody>
          <a:bodyPr/>
          <a:lstStyle/>
          <a:p>
            <a:pPr defTabSz="411591">
              <a:buClr>
                <a:srgbClr val="000000"/>
              </a:buClr>
              <a:buSzPct val="100000"/>
              <a:defRPr/>
            </a:pPr>
            <a:r>
              <a:rPr lang="en-GB" altLang="de-DE" sz="952" dirty="0">
                <a:latin typeface="Calibri" charset="0"/>
                <a:ea typeface="MS PGothic" charset="-128"/>
                <a:cs typeface="+mn-cs"/>
              </a:rPr>
              <a:t>Skills training, financial mechanism, business models for access and efficiency</a:t>
            </a:r>
          </a:p>
        </p:txBody>
      </p:sp>
      <p:sp>
        <p:nvSpPr>
          <p:cNvPr id="14" name="Rechteck 6">
            <a:extLst>
              <a:ext uri="{FF2B5EF4-FFF2-40B4-BE49-F238E27FC236}">
                <a16:creationId xmlns:a16="http://schemas.microsoft.com/office/drawing/2014/main" id="{8E2313DD-C326-4C75-A8C7-88002F00BCE1}"/>
              </a:ext>
            </a:extLst>
          </p:cNvPr>
          <p:cNvSpPr>
            <a:spLocks noChangeArrowheads="1"/>
          </p:cNvSpPr>
          <p:nvPr/>
        </p:nvSpPr>
        <p:spPr bwMode="auto">
          <a:xfrm>
            <a:off x="2649833" y="3970811"/>
            <a:ext cx="1659452" cy="524170"/>
          </a:xfrm>
          <a:prstGeom prst="rect">
            <a:avLst/>
          </a:prstGeom>
          <a:solidFill>
            <a:schemeClr val="tx2">
              <a:lumMod val="20000"/>
              <a:lumOff val="80000"/>
            </a:schemeClr>
          </a:solidFill>
          <a:ln w="9525">
            <a:solidFill>
              <a:schemeClr val="tx1"/>
            </a:solidFill>
            <a:round/>
            <a:headEnd/>
            <a:tailEnd/>
          </a:ln>
        </p:spPr>
        <p:txBody>
          <a:bodyPr/>
          <a:lstStyle/>
          <a:p>
            <a:pPr defTabSz="411591">
              <a:buClr>
                <a:srgbClr val="000000"/>
              </a:buClr>
              <a:buSzPct val="100000"/>
              <a:defRPr/>
            </a:pPr>
            <a:r>
              <a:rPr lang="en-GB" altLang="de-DE" sz="952" dirty="0">
                <a:latin typeface="Calibri" charset="0"/>
                <a:ea typeface="MS PGothic" charset="-128"/>
                <a:cs typeface="+mn-cs"/>
              </a:rPr>
              <a:t>Training and capacity building on smart grid elements</a:t>
            </a:r>
          </a:p>
        </p:txBody>
      </p:sp>
      <p:sp>
        <p:nvSpPr>
          <p:cNvPr id="15" name="Rechteck 6">
            <a:extLst>
              <a:ext uri="{FF2B5EF4-FFF2-40B4-BE49-F238E27FC236}">
                <a16:creationId xmlns:a16="http://schemas.microsoft.com/office/drawing/2014/main" id="{73929C8C-145C-46B9-B3C5-E45B7A27B97A}"/>
              </a:ext>
            </a:extLst>
          </p:cNvPr>
          <p:cNvSpPr>
            <a:spLocks noChangeArrowheads="1"/>
          </p:cNvSpPr>
          <p:nvPr/>
        </p:nvSpPr>
        <p:spPr bwMode="auto">
          <a:xfrm>
            <a:off x="2649833" y="4822588"/>
            <a:ext cx="1659452" cy="524170"/>
          </a:xfrm>
          <a:prstGeom prst="rect">
            <a:avLst/>
          </a:prstGeom>
          <a:solidFill>
            <a:schemeClr val="accent1">
              <a:lumMod val="40000"/>
              <a:lumOff val="60000"/>
            </a:schemeClr>
          </a:solidFill>
          <a:ln w="9525">
            <a:solidFill>
              <a:schemeClr val="tx1"/>
            </a:solidFill>
            <a:round/>
            <a:headEnd/>
            <a:tailEnd/>
          </a:ln>
        </p:spPr>
        <p:txBody>
          <a:bodyPr/>
          <a:lstStyle/>
          <a:p>
            <a:pPr defTabSz="411591">
              <a:buClr>
                <a:srgbClr val="000000"/>
              </a:buClr>
              <a:buSzPct val="100000"/>
              <a:defRPr/>
            </a:pPr>
            <a:r>
              <a:rPr lang="en-GB" altLang="de-DE" sz="952" dirty="0">
                <a:latin typeface="Calibri" charset="0"/>
                <a:ea typeface="MS PGothic" charset="-128"/>
                <a:cs typeface="+mn-cs"/>
              </a:rPr>
              <a:t>Policy support and changing behaviour, promoting renewable energy supply</a:t>
            </a:r>
          </a:p>
        </p:txBody>
      </p:sp>
      <p:sp>
        <p:nvSpPr>
          <p:cNvPr id="16" name="Rechteck 6">
            <a:extLst>
              <a:ext uri="{FF2B5EF4-FFF2-40B4-BE49-F238E27FC236}">
                <a16:creationId xmlns:a16="http://schemas.microsoft.com/office/drawing/2014/main" id="{5325312F-99E6-4349-AFC6-CB5D0BAB0057}"/>
              </a:ext>
            </a:extLst>
          </p:cNvPr>
          <p:cNvSpPr>
            <a:spLocks noChangeArrowheads="1"/>
          </p:cNvSpPr>
          <p:nvPr/>
        </p:nvSpPr>
        <p:spPr bwMode="auto">
          <a:xfrm>
            <a:off x="4660832" y="2099674"/>
            <a:ext cx="1195763" cy="3357966"/>
          </a:xfrm>
          <a:prstGeom prst="rect">
            <a:avLst/>
          </a:prstGeom>
          <a:solidFill>
            <a:schemeClr val="bg1">
              <a:lumMod val="85000"/>
            </a:schemeClr>
          </a:solidFill>
          <a:ln w="9525">
            <a:solidFill>
              <a:schemeClr val="tx1"/>
            </a:solidFill>
            <a:round/>
            <a:headEnd/>
            <a:tailEnd/>
          </a:ln>
        </p:spPr>
        <p:txBody>
          <a:bodyPr/>
          <a:lstStyle/>
          <a:p>
            <a:pPr defTabSz="411591">
              <a:buClr>
                <a:srgbClr val="000000"/>
              </a:buClr>
              <a:buSzPct val="100000"/>
              <a:defRPr/>
            </a:pPr>
            <a:endParaRPr lang="en-GB" altLang="de-DE" sz="1032" dirty="0">
              <a:latin typeface="Calibri" charset="0"/>
              <a:ea typeface="MS PGothic" charset="-128"/>
              <a:cs typeface="+mn-cs"/>
            </a:endParaRPr>
          </a:p>
          <a:p>
            <a:pPr defTabSz="411591">
              <a:buClr>
                <a:srgbClr val="000000"/>
              </a:buClr>
              <a:buSzPct val="100000"/>
              <a:defRPr/>
            </a:pPr>
            <a:endParaRPr lang="en-GB" altLang="de-DE" sz="1032" dirty="0">
              <a:latin typeface="Calibri" charset="0"/>
              <a:ea typeface="MS PGothic" charset="-128"/>
              <a:cs typeface="+mn-cs"/>
            </a:endParaRPr>
          </a:p>
          <a:p>
            <a:pPr defTabSz="411591">
              <a:buClr>
                <a:srgbClr val="000000"/>
              </a:buClr>
              <a:buSzPct val="100000"/>
              <a:defRPr/>
            </a:pPr>
            <a:endParaRPr lang="en-GB" altLang="de-DE" sz="1032" dirty="0">
              <a:latin typeface="Calibri" charset="0"/>
              <a:ea typeface="MS PGothic" charset="-128"/>
              <a:cs typeface="+mn-cs"/>
            </a:endParaRPr>
          </a:p>
          <a:p>
            <a:pPr defTabSz="411591">
              <a:buClr>
                <a:srgbClr val="000000"/>
              </a:buClr>
              <a:buSzPct val="100000"/>
              <a:defRPr/>
            </a:pPr>
            <a:endParaRPr lang="en-GB" altLang="de-DE" sz="1032" dirty="0">
              <a:latin typeface="Calibri" charset="0"/>
              <a:ea typeface="MS PGothic" charset="-128"/>
              <a:cs typeface="+mn-cs"/>
            </a:endParaRPr>
          </a:p>
          <a:p>
            <a:pPr defTabSz="411591">
              <a:buClr>
                <a:srgbClr val="000000"/>
              </a:buClr>
              <a:buSzPct val="100000"/>
              <a:defRPr/>
            </a:pPr>
            <a:r>
              <a:rPr lang="en-GB" altLang="de-DE" sz="1032" dirty="0">
                <a:latin typeface="Calibri" charset="0"/>
                <a:ea typeface="MS PGothic" charset="-128"/>
                <a:cs typeface="+mn-cs"/>
              </a:rPr>
              <a:t>Gender sensitive energy supply</a:t>
            </a:r>
          </a:p>
          <a:p>
            <a:pPr defTabSz="411591">
              <a:buClr>
                <a:srgbClr val="000000"/>
              </a:buClr>
              <a:buSzPct val="100000"/>
              <a:defRPr/>
            </a:pPr>
            <a:endParaRPr lang="en-GB" altLang="de-DE" sz="1032" dirty="0">
              <a:latin typeface="Calibri" charset="0"/>
              <a:ea typeface="MS PGothic" charset="-128"/>
              <a:cs typeface="+mn-cs"/>
            </a:endParaRPr>
          </a:p>
          <a:p>
            <a:pPr defTabSz="411591">
              <a:buClr>
                <a:srgbClr val="000000"/>
              </a:buClr>
              <a:buSzPct val="100000"/>
              <a:defRPr/>
            </a:pPr>
            <a:r>
              <a:rPr lang="en-GB" altLang="de-DE" sz="1032" dirty="0">
                <a:latin typeface="Calibri" charset="0"/>
                <a:ea typeface="MS PGothic" charset="-128"/>
                <a:cs typeface="+mn-cs"/>
              </a:rPr>
              <a:t>Rural households have access to sustainable energy technologies</a:t>
            </a:r>
          </a:p>
          <a:p>
            <a:pPr defTabSz="411591">
              <a:buClr>
                <a:srgbClr val="000000"/>
              </a:buClr>
              <a:buSzPct val="100000"/>
              <a:defRPr/>
            </a:pPr>
            <a:r>
              <a:rPr lang="en-GB" altLang="de-DE" sz="1032" dirty="0">
                <a:latin typeface="Calibri" charset="0"/>
                <a:ea typeface="MS PGothic" charset="-128"/>
                <a:cs typeface="+mn-cs"/>
              </a:rPr>
              <a:t>&amp; reduced costs and effort, more comfort and better health and less unsustainable energy need</a:t>
            </a:r>
          </a:p>
        </p:txBody>
      </p:sp>
      <p:sp>
        <p:nvSpPr>
          <p:cNvPr id="17" name="Pfeil: nach rechts 14">
            <a:extLst>
              <a:ext uri="{FF2B5EF4-FFF2-40B4-BE49-F238E27FC236}">
                <a16:creationId xmlns:a16="http://schemas.microsoft.com/office/drawing/2014/main" id="{F619BB42-BE87-4B2B-9815-E6AE8458712B}"/>
              </a:ext>
            </a:extLst>
          </p:cNvPr>
          <p:cNvSpPr>
            <a:spLocks noChangeArrowheads="1"/>
          </p:cNvSpPr>
          <p:nvPr/>
        </p:nvSpPr>
        <p:spPr bwMode="auto">
          <a:xfrm>
            <a:off x="4321885" y="3280317"/>
            <a:ext cx="275946" cy="161283"/>
          </a:xfrm>
          <a:prstGeom prst="rightArrow">
            <a:avLst>
              <a:gd name="adj1" fmla="val 50000"/>
              <a:gd name="adj2" fmla="val 4999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GB" altLang="de-DE" sz="1111">
              <a:solidFill>
                <a:srgbClr val="FFFFFF"/>
              </a:solidFill>
              <a:cs typeface="+mn-cs"/>
            </a:endParaRPr>
          </a:p>
        </p:txBody>
      </p:sp>
      <p:sp>
        <p:nvSpPr>
          <p:cNvPr id="18" name="Pfeil: nach rechts 16">
            <a:extLst>
              <a:ext uri="{FF2B5EF4-FFF2-40B4-BE49-F238E27FC236}">
                <a16:creationId xmlns:a16="http://schemas.microsoft.com/office/drawing/2014/main" id="{7E27A12E-029E-4F28-A86A-2F89A846EA45}"/>
              </a:ext>
            </a:extLst>
          </p:cNvPr>
          <p:cNvSpPr>
            <a:spLocks noChangeArrowheads="1"/>
          </p:cNvSpPr>
          <p:nvPr/>
        </p:nvSpPr>
        <p:spPr bwMode="auto">
          <a:xfrm>
            <a:off x="4321885" y="2385700"/>
            <a:ext cx="274685" cy="161283"/>
          </a:xfrm>
          <a:prstGeom prst="rightArrow">
            <a:avLst>
              <a:gd name="adj1" fmla="val 50000"/>
              <a:gd name="adj2" fmla="val 49998"/>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GB" altLang="de-DE" sz="1111">
              <a:solidFill>
                <a:srgbClr val="FFFFFF"/>
              </a:solidFill>
              <a:cs typeface="+mn-cs"/>
            </a:endParaRPr>
          </a:p>
        </p:txBody>
      </p:sp>
      <p:sp>
        <p:nvSpPr>
          <p:cNvPr id="19" name="Pfeil: nach rechts 17">
            <a:extLst>
              <a:ext uri="{FF2B5EF4-FFF2-40B4-BE49-F238E27FC236}">
                <a16:creationId xmlns:a16="http://schemas.microsoft.com/office/drawing/2014/main" id="{8E93524A-12CE-4452-9A4A-64AFAEA675B6}"/>
              </a:ext>
            </a:extLst>
          </p:cNvPr>
          <p:cNvSpPr>
            <a:spLocks noChangeArrowheads="1"/>
          </p:cNvSpPr>
          <p:nvPr/>
        </p:nvSpPr>
        <p:spPr bwMode="auto">
          <a:xfrm>
            <a:off x="4316845" y="4172415"/>
            <a:ext cx="275946" cy="161283"/>
          </a:xfrm>
          <a:prstGeom prst="rightArrow">
            <a:avLst>
              <a:gd name="adj1" fmla="val 50000"/>
              <a:gd name="adj2" fmla="val 4999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GB" altLang="de-DE" sz="1111">
              <a:solidFill>
                <a:srgbClr val="FFFFFF"/>
              </a:solidFill>
              <a:cs typeface="+mn-cs"/>
            </a:endParaRPr>
          </a:p>
        </p:txBody>
      </p:sp>
      <p:sp>
        <p:nvSpPr>
          <p:cNvPr id="20" name="Pfeil: nach rechts 18">
            <a:extLst>
              <a:ext uri="{FF2B5EF4-FFF2-40B4-BE49-F238E27FC236}">
                <a16:creationId xmlns:a16="http://schemas.microsoft.com/office/drawing/2014/main" id="{D223BE93-EBAA-427B-8AD7-2A7474371BBC}"/>
              </a:ext>
            </a:extLst>
          </p:cNvPr>
          <p:cNvSpPr>
            <a:spLocks noChangeArrowheads="1"/>
          </p:cNvSpPr>
          <p:nvPr/>
        </p:nvSpPr>
        <p:spPr bwMode="auto">
          <a:xfrm>
            <a:off x="4313065" y="5033012"/>
            <a:ext cx="275945" cy="161283"/>
          </a:xfrm>
          <a:prstGeom prst="rightArrow">
            <a:avLst>
              <a:gd name="adj1" fmla="val 50000"/>
              <a:gd name="adj2" fmla="val 4999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GB" altLang="de-DE" sz="1111">
              <a:solidFill>
                <a:srgbClr val="FFFFFF"/>
              </a:solidFill>
              <a:cs typeface="+mn-cs"/>
            </a:endParaRPr>
          </a:p>
        </p:txBody>
      </p:sp>
      <p:sp>
        <p:nvSpPr>
          <p:cNvPr id="21" name="Rechteck 6">
            <a:extLst>
              <a:ext uri="{FF2B5EF4-FFF2-40B4-BE49-F238E27FC236}">
                <a16:creationId xmlns:a16="http://schemas.microsoft.com/office/drawing/2014/main" id="{4503A03B-3199-4784-B3B7-65FE34F286AC}"/>
              </a:ext>
            </a:extLst>
          </p:cNvPr>
          <p:cNvSpPr>
            <a:spLocks noChangeArrowheads="1"/>
          </p:cNvSpPr>
          <p:nvPr/>
        </p:nvSpPr>
        <p:spPr bwMode="auto">
          <a:xfrm>
            <a:off x="6515588" y="1709066"/>
            <a:ext cx="1999659" cy="774915"/>
          </a:xfrm>
          <a:prstGeom prst="rect">
            <a:avLst/>
          </a:prstGeom>
          <a:solidFill>
            <a:schemeClr val="accent3">
              <a:lumMod val="40000"/>
              <a:lumOff val="60000"/>
            </a:schemeClr>
          </a:solidFill>
          <a:ln w="9525">
            <a:solidFill>
              <a:schemeClr val="tx1"/>
            </a:solidFill>
            <a:round/>
            <a:headEnd/>
            <a:tailEnd/>
          </a:ln>
        </p:spPr>
        <p:txBody>
          <a:bodyPr/>
          <a:lstStyle/>
          <a:p>
            <a:pPr defTabSz="411591">
              <a:buClr>
                <a:srgbClr val="000000"/>
              </a:buClr>
              <a:buSzPct val="100000"/>
              <a:defRPr/>
            </a:pPr>
            <a:r>
              <a:rPr lang="en-GB" altLang="de-DE" sz="873" dirty="0">
                <a:latin typeface="Calibri" charset="0"/>
                <a:ea typeface="MS PGothic" charset="-128"/>
                <a:cs typeface="+mn-cs"/>
              </a:rPr>
              <a:t>Poverty reduction</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Improved living conditions</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Enhanced livelihood opportunities</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Alternatives to labour intensive energy supply</a:t>
            </a:r>
          </a:p>
        </p:txBody>
      </p:sp>
      <p:sp>
        <p:nvSpPr>
          <p:cNvPr id="22" name="Rechteck 6">
            <a:extLst>
              <a:ext uri="{FF2B5EF4-FFF2-40B4-BE49-F238E27FC236}">
                <a16:creationId xmlns:a16="http://schemas.microsoft.com/office/drawing/2014/main" id="{FD6E62CC-9D02-48E6-9797-B94D3C181D02}"/>
              </a:ext>
            </a:extLst>
          </p:cNvPr>
          <p:cNvSpPr>
            <a:spLocks noChangeArrowheads="1"/>
          </p:cNvSpPr>
          <p:nvPr/>
        </p:nvSpPr>
        <p:spPr bwMode="auto">
          <a:xfrm>
            <a:off x="6515588" y="2563363"/>
            <a:ext cx="1999659" cy="774915"/>
          </a:xfrm>
          <a:prstGeom prst="rect">
            <a:avLst/>
          </a:prstGeom>
          <a:solidFill>
            <a:schemeClr val="accent3">
              <a:lumMod val="40000"/>
              <a:lumOff val="60000"/>
            </a:schemeClr>
          </a:solidFill>
          <a:ln w="9525">
            <a:solidFill>
              <a:schemeClr val="tx1"/>
            </a:solidFill>
            <a:round/>
            <a:headEnd/>
            <a:tailEnd/>
          </a:ln>
        </p:spPr>
        <p:txBody>
          <a:bodyPr/>
          <a:lstStyle/>
          <a:p>
            <a:pPr defTabSz="411591">
              <a:buClr>
                <a:srgbClr val="000000"/>
              </a:buClr>
              <a:buSzPct val="100000"/>
              <a:defRPr/>
            </a:pPr>
            <a:r>
              <a:rPr lang="en-GB" altLang="de-DE" sz="873" dirty="0">
                <a:latin typeface="Calibri" charset="0"/>
                <a:ea typeface="MS PGothic" charset="-128"/>
                <a:cs typeface="+mn-cs"/>
              </a:rPr>
              <a:t>Social benefits</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Time saved from collecting biomass</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Reduction in household drudgery for women</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Increased participation</a:t>
            </a:r>
          </a:p>
        </p:txBody>
      </p:sp>
      <p:sp>
        <p:nvSpPr>
          <p:cNvPr id="23" name="Rechteck 6">
            <a:extLst>
              <a:ext uri="{FF2B5EF4-FFF2-40B4-BE49-F238E27FC236}">
                <a16:creationId xmlns:a16="http://schemas.microsoft.com/office/drawing/2014/main" id="{A09EA928-2129-4EDB-9F41-C45E309C7F45}"/>
              </a:ext>
            </a:extLst>
          </p:cNvPr>
          <p:cNvSpPr>
            <a:spLocks noChangeArrowheads="1"/>
          </p:cNvSpPr>
          <p:nvPr/>
        </p:nvSpPr>
        <p:spPr bwMode="auto">
          <a:xfrm>
            <a:off x="6500468" y="3418920"/>
            <a:ext cx="2000919" cy="617412"/>
          </a:xfrm>
          <a:prstGeom prst="rect">
            <a:avLst/>
          </a:prstGeom>
          <a:solidFill>
            <a:schemeClr val="accent3">
              <a:lumMod val="40000"/>
              <a:lumOff val="60000"/>
            </a:schemeClr>
          </a:solidFill>
          <a:ln w="9525">
            <a:solidFill>
              <a:schemeClr val="tx1"/>
            </a:solidFill>
            <a:round/>
            <a:headEnd/>
            <a:tailEnd/>
          </a:ln>
        </p:spPr>
        <p:txBody>
          <a:bodyPr/>
          <a:lstStyle/>
          <a:p>
            <a:pPr defTabSz="411591">
              <a:buClr>
                <a:srgbClr val="000000"/>
              </a:buClr>
              <a:buSzPct val="100000"/>
              <a:defRPr/>
            </a:pPr>
            <a:r>
              <a:rPr lang="en-GB" altLang="de-DE" sz="873" dirty="0">
                <a:latin typeface="Calibri" charset="0"/>
                <a:ea typeface="MS PGothic" charset="-128"/>
                <a:cs typeface="+mn-cs"/>
              </a:rPr>
              <a:t>Improved health and education</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Reduction in respiratory problems</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Improved education due to access to electricity</a:t>
            </a:r>
          </a:p>
        </p:txBody>
      </p:sp>
      <p:sp>
        <p:nvSpPr>
          <p:cNvPr id="24" name="Rechteck 6">
            <a:extLst>
              <a:ext uri="{FF2B5EF4-FFF2-40B4-BE49-F238E27FC236}">
                <a16:creationId xmlns:a16="http://schemas.microsoft.com/office/drawing/2014/main" id="{1E7B3CDA-3A6C-48FF-B945-76FAC1F87FFF}"/>
              </a:ext>
            </a:extLst>
          </p:cNvPr>
          <p:cNvSpPr>
            <a:spLocks noChangeArrowheads="1"/>
          </p:cNvSpPr>
          <p:nvPr/>
        </p:nvSpPr>
        <p:spPr bwMode="auto">
          <a:xfrm>
            <a:off x="6506768" y="4115714"/>
            <a:ext cx="1999660" cy="882017"/>
          </a:xfrm>
          <a:prstGeom prst="rect">
            <a:avLst/>
          </a:prstGeom>
          <a:solidFill>
            <a:schemeClr val="accent3">
              <a:lumMod val="40000"/>
              <a:lumOff val="60000"/>
            </a:schemeClr>
          </a:solidFill>
          <a:ln w="9525">
            <a:solidFill>
              <a:schemeClr val="tx1"/>
            </a:solidFill>
            <a:round/>
            <a:headEnd/>
            <a:tailEnd/>
          </a:ln>
        </p:spPr>
        <p:txBody>
          <a:bodyPr/>
          <a:lstStyle/>
          <a:p>
            <a:pPr defTabSz="411591">
              <a:buClr>
                <a:srgbClr val="000000"/>
              </a:buClr>
              <a:buSzPct val="100000"/>
              <a:defRPr/>
            </a:pPr>
            <a:r>
              <a:rPr lang="en-GB" altLang="de-DE" sz="873" dirty="0">
                <a:latin typeface="Calibri" charset="0"/>
                <a:ea typeface="MS PGothic" charset="-128"/>
                <a:cs typeface="+mn-cs"/>
              </a:rPr>
              <a:t>Exclusionary practices</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Women‘s role in energy value chain recognized</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Access of poor to affordable energy</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Access to human and social capital, more female decision makers</a:t>
            </a:r>
          </a:p>
        </p:txBody>
      </p:sp>
      <p:sp>
        <p:nvSpPr>
          <p:cNvPr id="25" name="Rechteck 6">
            <a:extLst>
              <a:ext uri="{FF2B5EF4-FFF2-40B4-BE49-F238E27FC236}">
                <a16:creationId xmlns:a16="http://schemas.microsoft.com/office/drawing/2014/main" id="{00F41B3D-F192-4F90-89C4-2B00B3DAAD42}"/>
              </a:ext>
            </a:extLst>
          </p:cNvPr>
          <p:cNvSpPr>
            <a:spLocks noChangeArrowheads="1"/>
          </p:cNvSpPr>
          <p:nvPr/>
        </p:nvSpPr>
        <p:spPr bwMode="auto">
          <a:xfrm>
            <a:off x="6506768" y="5067032"/>
            <a:ext cx="1999660" cy="774916"/>
          </a:xfrm>
          <a:prstGeom prst="rect">
            <a:avLst/>
          </a:prstGeom>
          <a:solidFill>
            <a:schemeClr val="accent3">
              <a:lumMod val="40000"/>
              <a:lumOff val="60000"/>
            </a:schemeClr>
          </a:solidFill>
          <a:ln w="9525">
            <a:solidFill>
              <a:schemeClr val="tx1"/>
            </a:solidFill>
            <a:round/>
            <a:headEnd/>
            <a:tailEnd/>
          </a:ln>
        </p:spPr>
        <p:txBody>
          <a:bodyPr/>
          <a:lstStyle/>
          <a:p>
            <a:pPr defTabSz="411591">
              <a:buClr>
                <a:srgbClr val="000000"/>
              </a:buClr>
              <a:buSzPct val="100000"/>
              <a:defRPr/>
            </a:pPr>
            <a:r>
              <a:rPr lang="en-GB" altLang="de-DE" sz="873" dirty="0">
                <a:latin typeface="Calibri" charset="0"/>
                <a:ea typeface="MS PGothic" charset="-128"/>
                <a:cs typeface="+mn-cs"/>
              </a:rPr>
              <a:t>Inclusive and improved situation</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Better infrastructure</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Sustainable growth</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Better jobs</a:t>
            </a:r>
          </a:p>
          <a:p>
            <a:pPr marL="136080" indent="-136080" defTabSz="411591">
              <a:buClr>
                <a:srgbClr val="000000"/>
              </a:buClr>
              <a:buSzPct val="100000"/>
              <a:buFont typeface="Arial" panose="020B0604020202020204" pitchFamily="34" charset="0"/>
              <a:buChar char="•"/>
              <a:defRPr/>
            </a:pPr>
            <a:r>
              <a:rPr lang="en-GB" altLang="de-DE" sz="873" dirty="0">
                <a:latin typeface="Calibri" charset="0"/>
                <a:ea typeface="MS PGothic" charset="-128"/>
                <a:cs typeface="+mn-cs"/>
              </a:rPr>
              <a:t>Climate protection</a:t>
            </a:r>
          </a:p>
        </p:txBody>
      </p:sp>
      <p:sp>
        <p:nvSpPr>
          <p:cNvPr id="26" name="Pfeil: nach rechts 15">
            <a:extLst>
              <a:ext uri="{FF2B5EF4-FFF2-40B4-BE49-F238E27FC236}">
                <a16:creationId xmlns:a16="http://schemas.microsoft.com/office/drawing/2014/main" id="{5EF4C896-6C59-492C-9964-B7F24417487F}"/>
              </a:ext>
            </a:extLst>
          </p:cNvPr>
          <p:cNvSpPr>
            <a:spLocks noChangeArrowheads="1"/>
          </p:cNvSpPr>
          <p:nvPr/>
        </p:nvSpPr>
        <p:spPr bwMode="auto">
          <a:xfrm>
            <a:off x="5867936" y="3212276"/>
            <a:ext cx="558191" cy="1300346"/>
          </a:xfrm>
          <a:prstGeom prst="rightArrow">
            <a:avLst>
              <a:gd name="adj1" fmla="val 50000"/>
              <a:gd name="adj2" fmla="val 47009"/>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GB" altLang="de-DE" sz="1111">
              <a:solidFill>
                <a:srgbClr val="FFFFFF"/>
              </a:solidFill>
              <a:cs typeface="+mn-cs"/>
            </a:endParaRPr>
          </a:p>
        </p:txBody>
      </p:sp>
      <p:pic>
        <p:nvPicPr>
          <p:cNvPr id="8215" name="Picture 12" descr="Bildergebnis für SDG target 5 gender">
            <a:extLst>
              <a:ext uri="{FF2B5EF4-FFF2-40B4-BE49-F238E27FC236}">
                <a16:creationId xmlns:a16="http://schemas.microsoft.com/office/drawing/2014/main" id="{CD4C5111-B8CC-4824-9130-D3CEF5742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27" y="6052372"/>
            <a:ext cx="572051" cy="57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22" descr="Bildergebnis für SDG target 5 renewable energy">
            <a:extLst>
              <a:ext uri="{FF2B5EF4-FFF2-40B4-BE49-F238E27FC236}">
                <a16:creationId xmlns:a16="http://schemas.microsoft.com/office/drawing/2014/main" id="{35358610-D19F-4FDA-9680-2ADF00BB67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043" y="6049851"/>
            <a:ext cx="570792" cy="57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24" descr="Bildergebnis für SDG target 8 jobs and growth">
            <a:extLst>
              <a:ext uri="{FF2B5EF4-FFF2-40B4-BE49-F238E27FC236}">
                <a16:creationId xmlns:a16="http://schemas.microsoft.com/office/drawing/2014/main" id="{EADB0548-30D5-43A1-A2CA-EBBC2893F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2780" y="6052372"/>
            <a:ext cx="569531" cy="57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6" descr="Bildergebnis für SDG target 9 innovation and infrastructur">
            <a:extLst>
              <a:ext uri="{FF2B5EF4-FFF2-40B4-BE49-F238E27FC236}">
                <a16:creationId xmlns:a16="http://schemas.microsoft.com/office/drawing/2014/main" id="{3571A8AF-4691-4FF7-BCE2-17AB840305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6916" y="6052372"/>
            <a:ext cx="569531" cy="57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8" descr="Bildergebnis für SDG target 13 climate">
            <a:extLst>
              <a:ext uri="{FF2B5EF4-FFF2-40B4-BE49-F238E27FC236}">
                <a16:creationId xmlns:a16="http://schemas.microsoft.com/office/drawing/2014/main" id="{1BDF6317-4073-45EC-9CDF-8F54F322B7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2589" y="6049851"/>
            <a:ext cx="572051" cy="57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Bild 14" descr="SDGs.jpg">
            <a:extLst>
              <a:ext uri="{FF2B5EF4-FFF2-40B4-BE49-F238E27FC236}">
                <a16:creationId xmlns:a16="http://schemas.microsoft.com/office/drawing/2014/main" id="{6FD2C7DA-2431-4690-A3CB-1C17AE9C4B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4735" r="84770" b="57948"/>
          <a:stretch>
            <a:fillRect/>
          </a:stretch>
        </p:blipFill>
        <p:spPr bwMode="auto">
          <a:xfrm>
            <a:off x="873197" y="6052372"/>
            <a:ext cx="554411" cy="57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Bild 32">
            <a:extLst>
              <a:ext uri="{FF2B5EF4-FFF2-40B4-BE49-F238E27FC236}">
                <a16:creationId xmlns:a16="http://schemas.microsoft.com/office/drawing/2014/main" id="{D534B087-0373-4C01-A652-A4ECF15A265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31052" y="6049851"/>
            <a:ext cx="569531" cy="57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Bild 33">
            <a:extLst>
              <a:ext uri="{FF2B5EF4-FFF2-40B4-BE49-F238E27FC236}">
                <a16:creationId xmlns:a16="http://schemas.microsoft.com/office/drawing/2014/main" id="{8450675A-AF32-460B-9558-996E440F41A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90954" y="6052372"/>
            <a:ext cx="572051" cy="57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Bild 34">
            <a:extLst>
              <a:ext uri="{FF2B5EF4-FFF2-40B4-BE49-F238E27FC236}">
                <a16:creationId xmlns:a16="http://schemas.microsoft.com/office/drawing/2014/main" id="{2FF914F7-18E8-4540-8098-2FBAE4CD96E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27609" y="6052372"/>
            <a:ext cx="570792" cy="57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22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4" name="Rechteck 37">
            <a:extLst>
              <a:ext uri="{FF2B5EF4-FFF2-40B4-BE49-F238E27FC236}">
                <a16:creationId xmlns:a16="http://schemas.microsoft.com/office/drawing/2014/main" id="{B13A3EB6-DCC8-4DA7-98B6-A24F0497722F}"/>
              </a:ext>
            </a:extLst>
          </p:cNvPr>
          <p:cNvSpPr>
            <a:spLocks noChangeArrowheads="1"/>
          </p:cNvSpPr>
          <p:nvPr/>
        </p:nvSpPr>
        <p:spPr bwMode="auto">
          <a:xfrm>
            <a:off x="754326" y="250764"/>
            <a:ext cx="8303076" cy="977191"/>
          </a:xfrm>
          <a:prstGeom prst="rect">
            <a:avLst/>
          </a:prstGeom>
          <a:noFill/>
          <a:ln>
            <a:noFill/>
          </a:ln>
          <a:extLst>
            <a:ext uri="{909E8E84-426E-40dd-AFC4-6F175D3DCCD1}"/>
            <a:ext uri="{91240B29-F687-4f45-9708-019B960494DF}"/>
          </a:extLst>
        </p:spPr>
        <p:txBody>
          <a:bodyPr wrap="square">
            <a:spAutoFit/>
          </a:bodyPr>
          <a:lstStyle>
            <a:lvl1pPr marL="627063" indent="-5334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800">
                <a:solidFill>
                  <a:srgbClr val="121356"/>
                </a:solidFill>
                <a:latin typeface="Arial Unicode MS" panose="020B0604020202020204" pitchFamily="34" charset="-128"/>
                <a:ea typeface="ＭＳ Ｐゴシック" panose="020B0600070205080204" pitchFamily="34" charset="-128"/>
              </a:defRPr>
            </a:lvl1pPr>
            <a:lvl2pPr marL="742950" indent="-28575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400">
                <a:solidFill>
                  <a:srgbClr val="121356"/>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rgbClr val="121356"/>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9pPr>
          </a:lstStyle>
          <a:p>
            <a:pPr marL="0" indent="-254000">
              <a:spcBef>
                <a:spcPts val="0"/>
              </a:spcBef>
              <a:buClr>
                <a:srgbClr val="0070B9"/>
              </a:buClr>
              <a:buSzPct val="111111"/>
              <a:buNone/>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de-DE" sz="3200" dirty="0">
                <a:solidFill>
                  <a:srgbClr val="FF9900"/>
                </a:solidFill>
                <a:latin typeface="Calibri"/>
                <a:cs typeface="Calibri"/>
                <a:sym typeface="Calibri"/>
              </a:rPr>
              <a:t>Climate </a:t>
            </a:r>
            <a:r>
              <a:rPr lang="de-DE" sz="3200" dirty="0" err="1">
                <a:solidFill>
                  <a:srgbClr val="FF9900"/>
                </a:solidFill>
                <a:latin typeface="Calibri"/>
                <a:cs typeface="Calibri"/>
                <a:sym typeface="Calibri"/>
              </a:rPr>
              <a:t>financing</a:t>
            </a:r>
            <a:endParaRPr lang="de-DE" sz="3200" dirty="0">
              <a:solidFill>
                <a:srgbClr val="FF9900"/>
              </a:solidFill>
              <a:latin typeface="Calibri"/>
              <a:cs typeface="Calibri"/>
              <a:sym typeface="Calibri"/>
            </a:endParaRPr>
          </a:p>
          <a:p>
            <a:pPr marL="0" indent="0" algn="ctr">
              <a:spcBef>
                <a:spcPct val="0"/>
              </a:spcBef>
              <a:buClr>
                <a:srgbClr val="000000"/>
              </a:buClr>
              <a:buNone/>
              <a:defRPr/>
            </a:pPr>
            <a:r>
              <a:rPr lang="en-GB" altLang="de-DE" sz="2550" dirty="0">
                <a:solidFill>
                  <a:srgbClr val="FF9900"/>
                </a:solidFill>
                <a:latin typeface="Calibri" panose="020F0502020204030204" pitchFamily="34" charset="0"/>
                <a:ea typeface="MS PGothic" panose="020B0600070205080204" pitchFamily="34" charset="-128"/>
              </a:rPr>
              <a:t> </a:t>
            </a:r>
          </a:p>
        </p:txBody>
      </p:sp>
      <p:sp>
        <p:nvSpPr>
          <p:cNvPr id="4" name="Shape 175">
            <a:extLst>
              <a:ext uri="{FF2B5EF4-FFF2-40B4-BE49-F238E27FC236}">
                <a16:creationId xmlns:a16="http://schemas.microsoft.com/office/drawing/2014/main" id="{6A8171F0-FAF7-4416-B3AF-91D7629BC132}"/>
              </a:ext>
            </a:extLst>
          </p:cNvPr>
          <p:cNvSpPr txBox="1"/>
          <p:nvPr/>
        </p:nvSpPr>
        <p:spPr>
          <a:xfrm>
            <a:off x="556013" y="860208"/>
            <a:ext cx="8303076" cy="3127480"/>
          </a:xfrm>
          <a:prstGeom prst="rect">
            <a:avLst/>
          </a:prstGeom>
          <a:noFill/>
          <a:ln>
            <a:noFill/>
          </a:ln>
        </p:spPr>
        <p:txBody>
          <a:bodyPr wrap="square" lIns="90000" tIns="46800" rIns="90000" bIns="46800" anchor="t" anchorCtr="0">
            <a:noAutofit/>
          </a:bodyPr>
          <a:lstStyle/>
          <a:p>
            <a:pPr marL="285750" indent="-285750">
              <a:buClr>
                <a:srgbClr val="000000"/>
              </a:buClr>
              <a:buSzPct val="100000"/>
              <a:buFont typeface="Arial" panose="020B0604020202020204" pitchFamily="34" charset="0"/>
              <a:buChar char="•"/>
            </a:pPr>
            <a:r>
              <a:rPr lang="en-US" sz="1800" dirty="0"/>
              <a:t>Need the financing to let citizens complete their plans to build climate-resilient infrastructure and tap into the abundant renewable-energy resources. </a:t>
            </a:r>
          </a:p>
          <a:p>
            <a:pPr marL="285750" indent="-285750">
              <a:buClr>
                <a:srgbClr val="000000"/>
              </a:buClr>
              <a:buSzPct val="100000"/>
              <a:buFont typeface="Arial" panose="020B0604020202020204" pitchFamily="34" charset="0"/>
              <a:buChar char="•"/>
            </a:pPr>
            <a:r>
              <a:rPr lang="en-US" sz="1800" dirty="0"/>
              <a:t>Encouraging socially sound climate projects, is not just more money. It is also lifting barriers to new projects and making investments less risky and more palatable for small investors (like private households) and private sector. </a:t>
            </a:r>
          </a:p>
          <a:p>
            <a:pPr marL="285750" indent="-285750">
              <a:buClr>
                <a:srgbClr val="000000"/>
              </a:buClr>
              <a:buSzPct val="100000"/>
              <a:buFont typeface="Arial" panose="020B0604020202020204" pitchFamily="34" charset="0"/>
              <a:buChar char="•"/>
            </a:pPr>
            <a:r>
              <a:rPr lang="en-US" sz="1800" dirty="0"/>
              <a:t>attract cooperation from the private sector and small scale projects by using public funds as risk capital to finance projects in emerging markets and economies in transition. </a:t>
            </a:r>
          </a:p>
          <a:p>
            <a:pPr marL="285750" indent="-285750">
              <a:buClr>
                <a:srgbClr val="000000"/>
              </a:buClr>
              <a:buSzPct val="100000"/>
              <a:buFont typeface="Arial" panose="020B0604020202020204" pitchFamily="34" charset="0"/>
              <a:buChar char="•"/>
            </a:pPr>
            <a:r>
              <a:rPr lang="en-US" sz="1800" dirty="0"/>
              <a:t>Support regions, cities and businesses in their transition to a low-carbon future with</a:t>
            </a:r>
          </a:p>
          <a:p>
            <a:pPr marL="984250" lvl="3" indent="-447675">
              <a:buClr>
                <a:srgbClr val="000000"/>
              </a:buClr>
              <a:buSzPct val="100000"/>
              <a:buFont typeface="Arial" panose="020B0604020202020204" pitchFamily="34" charset="0"/>
              <a:buChar char="•"/>
            </a:pPr>
            <a:r>
              <a:rPr lang="en-US" sz="1800" dirty="0"/>
              <a:t>Financing</a:t>
            </a:r>
          </a:p>
          <a:p>
            <a:pPr marL="984250" indent="-447675">
              <a:buClr>
                <a:srgbClr val="000000"/>
              </a:buClr>
              <a:buSzPct val="100000"/>
              <a:buFont typeface="Arial" panose="020B0604020202020204" pitchFamily="34" charset="0"/>
              <a:buChar char="•"/>
            </a:pPr>
            <a:r>
              <a:rPr lang="en-US" sz="1800" dirty="0"/>
              <a:t>Advisory and planning</a:t>
            </a:r>
          </a:p>
          <a:p>
            <a:pPr marL="984250" indent="-447675">
              <a:buClr>
                <a:srgbClr val="000000"/>
              </a:buClr>
              <a:buSzPct val="100000"/>
              <a:buFont typeface="Arial" panose="020B0604020202020204" pitchFamily="34" charset="0"/>
              <a:buChar char="•"/>
            </a:pPr>
            <a:r>
              <a:rPr lang="en-US" sz="1800" dirty="0"/>
              <a:t>Knowledge sharing</a:t>
            </a:r>
          </a:p>
          <a:p>
            <a:pPr marL="285750" indent="-285750">
              <a:buClr>
                <a:srgbClr val="000000"/>
              </a:buClr>
              <a:buSzPct val="100000"/>
              <a:buFont typeface="Arial" panose="020B0604020202020204" pitchFamily="34" charset="0"/>
              <a:buChar char="•"/>
            </a:pPr>
            <a:r>
              <a:rPr lang="en-US" sz="1800" dirty="0" err="1"/>
              <a:t>Matchen</a:t>
            </a:r>
            <a:r>
              <a:rPr lang="en-US" sz="1800" dirty="0"/>
              <a:t> countries’ or communities’ needs to the most appropriate source of climate finance. </a:t>
            </a:r>
          </a:p>
          <a:p>
            <a:pPr marL="285750" indent="-285750">
              <a:buClr>
                <a:srgbClr val="000000"/>
              </a:buClr>
              <a:buSzPct val="100000"/>
              <a:buFont typeface="Arial" panose="020B0604020202020204" pitchFamily="34" charset="0"/>
              <a:buChar char="•"/>
            </a:pPr>
            <a:r>
              <a:rPr lang="en-US" sz="1800" dirty="0"/>
              <a:t>Providing risk guarantees</a:t>
            </a:r>
          </a:p>
          <a:p>
            <a:pPr marL="285750" indent="-285750">
              <a:buClr>
                <a:srgbClr val="000000"/>
              </a:buClr>
              <a:buSzPct val="100000"/>
              <a:buFont typeface="Arial" panose="020B0604020202020204" pitchFamily="34" charset="0"/>
              <a:buChar char="•"/>
            </a:pPr>
            <a:r>
              <a:rPr lang="en-US" sz="1800" b="1" dirty="0"/>
              <a:t>Flexible and catalytic funding are as important as large scale investments and there is demand for both small amounts of easily accessible finance </a:t>
            </a:r>
            <a:endParaRPr lang="en-US" sz="1800" b="1" dirty="0">
              <a:solidFill>
                <a:srgbClr val="121356"/>
              </a:solidFill>
            </a:endParaRPr>
          </a:p>
          <a:p>
            <a:pPr marL="285750" indent="-285750">
              <a:buClr>
                <a:srgbClr val="000000"/>
              </a:buClr>
              <a:buSzPct val="100000"/>
              <a:buFont typeface="Arial" panose="020B0604020202020204" pitchFamily="34" charset="0"/>
              <a:buChar char="•"/>
            </a:pPr>
            <a:endParaRPr lang="en-US" sz="1800" b="0" i="0" u="none" strike="noStrike" cap="none" dirty="0">
              <a:solidFill>
                <a:srgbClr val="0070C0"/>
              </a:solidFill>
              <a:latin typeface="Calibri" panose="020F0502020204030204" pitchFamily="34" charset="0"/>
              <a:ea typeface="Arial"/>
              <a:cs typeface="Calibri" panose="020F0502020204030204" pitchFamily="34" charset="0"/>
              <a:sym typeface="Arial"/>
            </a:endParaRPr>
          </a:p>
          <a:p>
            <a:pPr marL="285750" indent="-285750">
              <a:buClr>
                <a:srgbClr val="000000"/>
              </a:buClr>
              <a:buSzPct val="100000"/>
              <a:buFont typeface="Arial" panose="020B0604020202020204" pitchFamily="34" charset="0"/>
              <a:buChar char="•"/>
            </a:pPr>
            <a:endParaRPr sz="2400" b="0" i="0" u="none" strike="noStrike" cap="none" dirty="0">
              <a:solidFill>
                <a:srgbClr val="121356"/>
              </a:solidFill>
              <a:latin typeface="Arial"/>
              <a:ea typeface="Arial"/>
              <a:cs typeface="Arial"/>
              <a:sym typeface="Arial"/>
            </a:endParaRPr>
          </a:p>
        </p:txBody>
      </p:sp>
    </p:spTree>
    <p:extLst>
      <p:ext uri="{BB962C8B-B14F-4D97-AF65-F5344CB8AC3E}">
        <p14:creationId xmlns:p14="http://schemas.microsoft.com/office/powerpoint/2010/main" val="3479791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Shape 175"/>
          <p:cNvSpPr txBox="1"/>
          <p:nvPr/>
        </p:nvSpPr>
        <p:spPr>
          <a:xfrm>
            <a:off x="602484" y="1109871"/>
            <a:ext cx="7827141" cy="3850727"/>
          </a:xfrm>
          <a:prstGeom prst="rect">
            <a:avLst/>
          </a:prstGeom>
          <a:noFill/>
          <a:ln>
            <a:noFill/>
          </a:ln>
        </p:spPr>
        <p:txBody>
          <a:bodyPr wrap="square" lIns="90000" tIns="46800" rIns="90000" bIns="46800" anchor="t" anchorCtr="0">
            <a:noAutofit/>
          </a:bodyPr>
          <a:lstStyle/>
          <a:p>
            <a:pPr marL="342900" lvl="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Joint effort shows opportunities to act and breaking out of feeling helpless against problems like climate protection, corruption, etc.</a:t>
            </a:r>
            <a:endParaRPr lang="de-DE" sz="2000" dirty="0">
              <a:solidFill>
                <a:srgbClr val="0070C0"/>
              </a:solidFill>
              <a:latin typeface="Calibri" panose="020F0502020204030204" pitchFamily="34" charset="0"/>
              <a:cs typeface="Calibri" panose="020F0502020204030204" pitchFamily="34" charset="0"/>
            </a:endParaRPr>
          </a:p>
          <a:p>
            <a:pPr marL="342900" lvl="1"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Bringing democracy to the energy sector, fostering decentralized RE production</a:t>
            </a:r>
            <a:r>
              <a:rPr lang="de-DE" sz="2000" dirty="0">
                <a:solidFill>
                  <a:srgbClr val="0070C0"/>
                </a:solidFill>
                <a:latin typeface="Calibri" panose="020F0502020204030204" pitchFamily="34" charset="0"/>
                <a:cs typeface="Calibri" panose="020F0502020204030204" pitchFamily="34" charset="0"/>
              </a:rPr>
              <a:t> and </a:t>
            </a:r>
            <a:r>
              <a:rPr lang="en-US" sz="2000" dirty="0">
                <a:solidFill>
                  <a:srgbClr val="0070C0"/>
                </a:solidFill>
                <a:latin typeface="Calibri" panose="020F0502020204030204" pitchFamily="34" charset="0"/>
                <a:cs typeface="Calibri" panose="020F0502020204030204" pitchFamily="34" charset="0"/>
              </a:rPr>
              <a:t>wider diffusion of new energy structures.</a:t>
            </a:r>
            <a:endParaRPr lang="de-DE" sz="2000" dirty="0">
              <a:solidFill>
                <a:srgbClr val="0070C0"/>
              </a:solidFill>
              <a:latin typeface="Calibri" panose="020F0502020204030204" pitchFamily="34" charset="0"/>
              <a:cs typeface="Calibri" panose="020F0502020204030204" pitchFamily="34" charset="0"/>
            </a:endParaRPr>
          </a:p>
          <a:p>
            <a:pPr marL="342900" lvl="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Creating energy resilient communities, not depending on foreign resources</a:t>
            </a:r>
            <a:endParaRPr lang="de-DE" sz="2000" dirty="0">
              <a:solidFill>
                <a:srgbClr val="0070C0"/>
              </a:solidFill>
              <a:latin typeface="Calibri" panose="020F0502020204030204" pitchFamily="34" charset="0"/>
              <a:cs typeface="Calibri" panose="020F0502020204030204" pitchFamily="34" charset="0"/>
            </a:endParaRPr>
          </a:p>
          <a:p>
            <a:pPr marL="342900" lvl="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Educating citizens towards aware and active energy citizens: consumers, producers, investors, etc.</a:t>
            </a:r>
            <a:endParaRPr lang="de-DE" sz="2000" dirty="0">
              <a:solidFill>
                <a:srgbClr val="0070C0"/>
              </a:solidFill>
              <a:latin typeface="Calibri" panose="020F0502020204030204" pitchFamily="34" charset="0"/>
              <a:cs typeface="Calibri" panose="020F0502020204030204" pitchFamily="34" charset="0"/>
            </a:endParaRPr>
          </a:p>
          <a:p>
            <a:pPr marL="342900" lvl="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Offering a space to develop new ideas and systems of energy supply and enabling social innovation</a:t>
            </a:r>
            <a:endParaRPr lang="de-DE" sz="2000" dirty="0">
              <a:solidFill>
                <a:srgbClr val="0070C0"/>
              </a:solidFill>
              <a:latin typeface="Calibri" panose="020F0502020204030204" pitchFamily="34" charset="0"/>
              <a:cs typeface="Calibri" panose="020F0502020204030204" pitchFamily="34" charset="0"/>
            </a:endParaRPr>
          </a:p>
          <a:p>
            <a:pPr marL="342900" lvl="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Allow EVERYBODY, e.g. women, men, youth, etc. to contribute</a:t>
            </a:r>
            <a:endParaRPr lang="de-DE" sz="2000" dirty="0">
              <a:solidFill>
                <a:srgbClr val="0070C0"/>
              </a:solidFill>
              <a:latin typeface="Calibri" panose="020F0502020204030204" pitchFamily="34" charset="0"/>
              <a:cs typeface="Calibri" panose="020F0502020204030204" pitchFamily="34" charset="0"/>
            </a:endParaRPr>
          </a:p>
          <a:p>
            <a:pPr>
              <a:buClr>
                <a:srgbClr val="000000"/>
              </a:buClr>
              <a:buSzPct val="100000"/>
            </a:pPr>
            <a:r>
              <a:rPr lang="en-GB" sz="2000" dirty="0">
                <a:solidFill>
                  <a:srgbClr val="0070C0"/>
                </a:solidFill>
                <a:latin typeface="Calibri" panose="020F0502020204030204" pitchFamily="34" charset="0"/>
                <a:cs typeface="Calibri" panose="020F0502020204030204" pitchFamily="34" charset="0"/>
              </a:rPr>
              <a:t> </a:t>
            </a:r>
            <a:endParaRPr lang="de-DE" sz="2000" dirty="0">
              <a:solidFill>
                <a:srgbClr val="0070C0"/>
              </a:solidFill>
              <a:latin typeface="Calibri" panose="020F0502020204030204" pitchFamily="34" charset="0"/>
              <a:cs typeface="Calibri" panose="020F0502020204030204" pitchFamily="34" charset="0"/>
            </a:endParaRPr>
          </a:p>
          <a:p>
            <a:pPr>
              <a:buClr>
                <a:srgbClr val="000000"/>
              </a:buClr>
              <a:buSzPct val="100000"/>
            </a:pPr>
            <a:r>
              <a:rPr lang="en-GB" sz="2000" b="1" dirty="0">
                <a:solidFill>
                  <a:srgbClr val="0070C0"/>
                </a:solidFill>
                <a:latin typeface="Calibri" panose="020F0502020204030204" pitchFamily="34" charset="0"/>
                <a:cs typeface="Calibri" panose="020F0502020204030204" pitchFamily="34" charset="0"/>
              </a:rPr>
              <a:t>“Affordable and safe energy is available for you”.</a:t>
            </a:r>
          </a:p>
          <a:p>
            <a:pPr>
              <a:buClr>
                <a:srgbClr val="000000"/>
              </a:buClr>
              <a:buSzPct val="100000"/>
            </a:pPr>
            <a:r>
              <a:rPr lang="en-GB" sz="2000" b="1" dirty="0">
                <a:solidFill>
                  <a:srgbClr val="0070C0"/>
                </a:solidFill>
                <a:latin typeface="Calibri" panose="020F0502020204030204" pitchFamily="34" charset="0"/>
                <a:cs typeface="Calibri" panose="020F0502020204030204" pitchFamily="34" charset="0"/>
              </a:rPr>
              <a:t>Showing best practice and successful pilots from bottom up and good appropriate legal framework from top down will bring social and cultural change.</a:t>
            </a:r>
            <a:endParaRPr lang="de-DE" sz="2000" b="1" dirty="0">
              <a:solidFill>
                <a:srgbClr val="0070C0"/>
              </a:solidFill>
              <a:latin typeface="Calibri" panose="020F0502020204030204" pitchFamily="34" charset="0"/>
              <a:cs typeface="Calibri" panose="020F0502020204030204" pitchFamily="34" charset="0"/>
            </a:endParaRPr>
          </a:p>
        </p:txBody>
      </p:sp>
      <p:sp>
        <p:nvSpPr>
          <p:cNvPr id="176" name="Shape 176"/>
          <p:cNvSpPr txBox="1"/>
          <p:nvPr/>
        </p:nvSpPr>
        <p:spPr>
          <a:xfrm>
            <a:off x="602484" y="168382"/>
            <a:ext cx="7512816" cy="770039"/>
          </a:xfrm>
          <a:prstGeom prst="rect">
            <a:avLst/>
          </a:prstGeom>
          <a:noFill/>
          <a:ln>
            <a:noFill/>
          </a:ln>
        </p:spPr>
        <p:txBody>
          <a:bodyPr wrap="square" lIns="91425" tIns="45700" rIns="91425" bIns="45700" anchor="t" anchorCtr="0">
            <a:noAutofit/>
          </a:bodyPr>
          <a:lstStyle/>
          <a:p>
            <a:pPr lvl="0" indent="-254000">
              <a:buClr>
                <a:srgbClr val="0070B9"/>
              </a:buClr>
              <a:buSzPct val="111111"/>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en-US" sz="3200" dirty="0">
                <a:solidFill>
                  <a:srgbClr val="FF9900"/>
                </a:solidFill>
                <a:latin typeface="Calibri"/>
                <a:ea typeface="ＭＳ Ｐゴシック" panose="020B0600070205080204" pitchFamily="34" charset="-128"/>
                <a:cs typeface="Calibri"/>
                <a:sym typeface="Calibri"/>
              </a:rPr>
              <a:t>Transformative potential of citizen’s energy</a:t>
            </a:r>
          </a:p>
        </p:txBody>
      </p:sp>
    </p:spTree>
    <p:extLst>
      <p:ext uri="{BB962C8B-B14F-4D97-AF65-F5344CB8AC3E}">
        <p14:creationId xmlns:p14="http://schemas.microsoft.com/office/powerpoint/2010/main" val="1314585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Shape 175"/>
          <p:cNvSpPr txBox="1"/>
          <p:nvPr/>
        </p:nvSpPr>
        <p:spPr>
          <a:xfrm>
            <a:off x="543929" y="667844"/>
            <a:ext cx="7949142" cy="4259184"/>
          </a:xfrm>
          <a:prstGeom prst="rect">
            <a:avLst/>
          </a:prstGeom>
          <a:noFill/>
          <a:ln>
            <a:noFill/>
          </a:ln>
        </p:spPr>
        <p:txBody>
          <a:bodyPr wrap="square" lIns="90000" tIns="46800" rIns="90000" bIns="46800" anchor="t" anchorCtr="0">
            <a:noAutofit/>
          </a:bodyPr>
          <a:lstStyle/>
          <a:p>
            <a:pPr>
              <a:buClr>
                <a:srgbClr val="000000"/>
              </a:buClr>
              <a:buSzPct val="100000"/>
            </a:pPr>
            <a:r>
              <a:rPr lang="en-GB" sz="2000" b="1" dirty="0">
                <a:solidFill>
                  <a:srgbClr val="0070C0"/>
                </a:solidFill>
                <a:latin typeface="Calibri" panose="020F0502020204030204" pitchFamily="34" charset="0"/>
                <a:cs typeface="Calibri" panose="020F0502020204030204" pitchFamily="34" charset="0"/>
              </a:rPr>
              <a:t>To start coops and projects</a:t>
            </a:r>
          </a:p>
          <a:p>
            <a:pPr marL="342900" lvl="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Information and experience exchange with other countries</a:t>
            </a:r>
            <a:endParaRPr lang="de-DE" sz="2000" dirty="0">
              <a:solidFill>
                <a:srgbClr val="0070C0"/>
              </a:solidFill>
              <a:latin typeface="Calibri" panose="020F0502020204030204" pitchFamily="34" charset="0"/>
              <a:cs typeface="Calibri" panose="020F0502020204030204" pitchFamily="34" charset="0"/>
            </a:endParaRPr>
          </a:p>
          <a:p>
            <a:pPr marL="342900" lvl="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Trainings on technologies, business models, leadership, entrepreneurship, marketing</a:t>
            </a:r>
            <a:endParaRPr lang="de-DE" sz="2000" dirty="0">
              <a:solidFill>
                <a:srgbClr val="0070C0"/>
              </a:solidFill>
              <a:latin typeface="Calibri" panose="020F0502020204030204" pitchFamily="34" charset="0"/>
              <a:cs typeface="Calibri" panose="020F0502020204030204" pitchFamily="34" charset="0"/>
            </a:endParaRPr>
          </a:p>
          <a:p>
            <a:pPr marL="342900" lvl="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Concrete workshop with national and international stakeholders and experts</a:t>
            </a:r>
            <a:endParaRPr lang="de-DE" sz="2000" dirty="0">
              <a:solidFill>
                <a:srgbClr val="0070C0"/>
              </a:solidFill>
              <a:latin typeface="Calibri" panose="020F0502020204030204" pitchFamily="34" charset="0"/>
              <a:cs typeface="Calibri" panose="020F0502020204030204" pitchFamily="34" charset="0"/>
            </a:endParaRPr>
          </a:p>
          <a:p>
            <a:pPr marL="342900" lvl="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Administrative support from authorities, municipalities, politicians</a:t>
            </a:r>
            <a:endParaRPr lang="de-DE" sz="2000" dirty="0">
              <a:solidFill>
                <a:srgbClr val="0070C0"/>
              </a:solidFill>
              <a:latin typeface="Calibri" panose="020F0502020204030204" pitchFamily="34" charset="0"/>
              <a:cs typeface="Calibri" panose="020F0502020204030204" pitchFamily="34" charset="0"/>
            </a:endParaRPr>
          </a:p>
          <a:p>
            <a:pPr marL="342900" lvl="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Financial support to set up the structure</a:t>
            </a:r>
            <a:endParaRPr lang="de-DE" sz="2000" dirty="0">
              <a:solidFill>
                <a:srgbClr val="0070C0"/>
              </a:solidFill>
              <a:latin typeface="Calibri" panose="020F0502020204030204" pitchFamily="34" charset="0"/>
              <a:cs typeface="Calibri" panose="020F0502020204030204" pitchFamily="34" charset="0"/>
            </a:endParaRPr>
          </a:p>
          <a:p>
            <a:pPr>
              <a:buClr>
                <a:srgbClr val="000000"/>
              </a:buClr>
              <a:buSzPct val="100000"/>
            </a:pPr>
            <a:endParaRPr lang="en-GB" sz="2000" dirty="0">
              <a:solidFill>
                <a:srgbClr val="0070C0"/>
              </a:solidFill>
              <a:latin typeface="Calibri" panose="020F0502020204030204" pitchFamily="34" charset="0"/>
              <a:cs typeface="Calibri" panose="020F0502020204030204" pitchFamily="34" charset="0"/>
            </a:endParaRPr>
          </a:p>
          <a:p>
            <a:pPr>
              <a:buClr>
                <a:srgbClr val="000000"/>
              </a:buClr>
              <a:buSzPct val="100000"/>
            </a:pPr>
            <a:r>
              <a:rPr lang="en-GB" sz="2000" b="1" dirty="0">
                <a:solidFill>
                  <a:srgbClr val="0070C0"/>
                </a:solidFill>
                <a:latin typeface="Calibri" panose="020F0502020204030204" pitchFamily="34" charset="0"/>
                <a:cs typeface="Calibri" panose="020F0502020204030204" pitchFamily="34" charset="0"/>
              </a:rPr>
              <a:t>To operate coops and citizen’s energy companies</a:t>
            </a:r>
          </a:p>
          <a:p>
            <a:pPr marL="34290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Focus on marketing to increase the demand</a:t>
            </a:r>
            <a:endParaRPr lang="de-DE" sz="2000" dirty="0">
              <a:solidFill>
                <a:srgbClr val="0070C0"/>
              </a:solidFill>
              <a:latin typeface="Calibri" panose="020F0502020204030204" pitchFamily="34" charset="0"/>
              <a:cs typeface="Calibri" panose="020F0502020204030204" pitchFamily="34" charset="0"/>
            </a:endParaRPr>
          </a:p>
          <a:p>
            <a:pPr marL="34290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Ongoing dialogue with investors and banks</a:t>
            </a:r>
            <a:endParaRPr lang="de-DE" sz="2000" dirty="0">
              <a:solidFill>
                <a:srgbClr val="0070C0"/>
              </a:solidFill>
              <a:latin typeface="Calibri" panose="020F0502020204030204" pitchFamily="34" charset="0"/>
              <a:cs typeface="Calibri" panose="020F0502020204030204" pitchFamily="34" charset="0"/>
            </a:endParaRPr>
          </a:p>
          <a:p>
            <a:pPr marL="34290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Ongoing improvement of technology</a:t>
            </a:r>
            <a:endParaRPr lang="de-DE" sz="2000" dirty="0">
              <a:solidFill>
                <a:srgbClr val="0070C0"/>
              </a:solidFill>
              <a:latin typeface="Calibri" panose="020F0502020204030204" pitchFamily="34" charset="0"/>
              <a:cs typeface="Calibri" panose="020F0502020204030204" pitchFamily="34" charset="0"/>
            </a:endParaRPr>
          </a:p>
          <a:p>
            <a:pPr marL="34290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Training and qualification for initiators and actors</a:t>
            </a:r>
            <a:endParaRPr lang="de-DE" sz="2000" dirty="0">
              <a:solidFill>
                <a:srgbClr val="0070C0"/>
              </a:solidFill>
              <a:latin typeface="Calibri" panose="020F0502020204030204" pitchFamily="34" charset="0"/>
              <a:cs typeface="Calibri" panose="020F0502020204030204" pitchFamily="34" charset="0"/>
            </a:endParaRPr>
          </a:p>
          <a:p>
            <a:pPr marL="34290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Discussion and round tables with policy makers</a:t>
            </a:r>
            <a:endParaRPr lang="de-DE" sz="2000" dirty="0">
              <a:solidFill>
                <a:srgbClr val="0070C0"/>
              </a:solidFill>
              <a:latin typeface="Calibri" panose="020F0502020204030204" pitchFamily="34" charset="0"/>
              <a:cs typeface="Calibri" panose="020F0502020204030204" pitchFamily="34" charset="0"/>
            </a:endParaRPr>
          </a:p>
          <a:p>
            <a:pPr marL="34290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Support of women through leadership trainings and ender trainings for the whole community</a:t>
            </a:r>
            <a:endParaRPr lang="de-DE" sz="2000" dirty="0">
              <a:solidFill>
                <a:srgbClr val="0070C0"/>
              </a:solidFill>
              <a:latin typeface="Calibri" panose="020F0502020204030204" pitchFamily="34" charset="0"/>
              <a:cs typeface="Calibri" panose="020F0502020204030204" pitchFamily="34" charset="0"/>
            </a:endParaRPr>
          </a:p>
          <a:p>
            <a:pPr marL="34290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Public relations and visibility of the projects. </a:t>
            </a:r>
            <a:endParaRPr lang="de-DE" sz="2000" dirty="0">
              <a:solidFill>
                <a:srgbClr val="0070C0"/>
              </a:solidFill>
              <a:latin typeface="Calibri" panose="020F0502020204030204" pitchFamily="34" charset="0"/>
              <a:cs typeface="Calibri" panose="020F0502020204030204" pitchFamily="34" charset="0"/>
            </a:endParaRPr>
          </a:p>
          <a:p>
            <a:pPr marL="342900" indent="-342900">
              <a:buClr>
                <a:srgbClr val="000000"/>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Information hub for energy cooperatives and projects on national and local level</a:t>
            </a:r>
            <a:endParaRPr lang="de-DE" sz="2000" dirty="0">
              <a:solidFill>
                <a:srgbClr val="0070C0"/>
              </a:solidFill>
              <a:latin typeface="Calibri" panose="020F0502020204030204" pitchFamily="34" charset="0"/>
              <a:cs typeface="Calibri" panose="020F0502020204030204" pitchFamily="34" charset="0"/>
            </a:endParaRPr>
          </a:p>
        </p:txBody>
      </p:sp>
      <p:sp>
        <p:nvSpPr>
          <p:cNvPr id="176" name="Shape 176"/>
          <p:cNvSpPr txBox="1"/>
          <p:nvPr/>
        </p:nvSpPr>
        <p:spPr>
          <a:xfrm>
            <a:off x="695972" y="0"/>
            <a:ext cx="7182168" cy="770039"/>
          </a:xfrm>
          <a:prstGeom prst="rect">
            <a:avLst/>
          </a:prstGeom>
          <a:solidFill>
            <a:schemeClr val="lt1"/>
          </a:solidFill>
          <a:ln>
            <a:noFill/>
          </a:ln>
        </p:spPr>
        <p:txBody>
          <a:bodyPr wrap="square" lIns="91425" tIns="45700" rIns="91425" bIns="45700" anchor="t" anchorCtr="0">
            <a:noAutofit/>
          </a:bodyPr>
          <a:lstStyle/>
          <a:p>
            <a:pPr lvl="0" indent="-254000">
              <a:buClr>
                <a:srgbClr val="0070B9"/>
              </a:buClr>
              <a:buSzPct val="111111"/>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en-US" sz="3200" dirty="0">
                <a:solidFill>
                  <a:srgbClr val="FF9900"/>
                </a:solidFill>
                <a:latin typeface="Calibri"/>
                <a:ea typeface="ＭＳ Ｐゴシック" panose="020B0600070205080204" pitchFamily="34" charset="-128"/>
                <a:cs typeface="Calibri"/>
                <a:sym typeface="Calibri"/>
              </a:rPr>
              <a:t>Which support is needed</a:t>
            </a:r>
          </a:p>
        </p:txBody>
      </p:sp>
    </p:spTree>
    <p:extLst>
      <p:ext uri="{BB962C8B-B14F-4D97-AF65-F5344CB8AC3E}">
        <p14:creationId xmlns:p14="http://schemas.microsoft.com/office/powerpoint/2010/main" val="1874777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4" name="Rechteck 37">
            <a:extLst>
              <a:ext uri="{FF2B5EF4-FFF2-40B4-BE49-F238E27FC236}">
                <a16:creationId xmlns:a16="http://schemas.microsoft.com/office/drawing/2014/main" id="{B13A3EB6-DCC8-4DA7-98B6-A24F0497722F}"/>
              </a:ext>
            </a:extLst>
          </p:cNvPr>
          <p:cNvSpPr>
            <a:spLocks noChangeArrowheads="1"/>
          </p:cNvSpPr>
          <p:nvPr/>
        </p:nvSpPr>
        <p:spPr bwMode="auto">
          <a:xfrm>
            <a:off x="754326" y="250764"/>
            <a:ext cx="8303076" cy="977191"/>
          </a:xfrm>
          <a:prstGeom prst="rect">
            <a:avLst/>
          </a:prstGeom>
          <a:noFill/>
          <a:ln>
            <a:noFill/>
          </a:ln>
          <a:extLst>
            <a:ext uri="{909E8E84-426E-40dd-AFC4-6F175D3DCCD1}"/>
            <a:ext uri="{91240B29-F687-4f45-9708-019B960494DF}"/>
          </a:extLst>
        </p:spPr>
        <p:txBody>
          <a:bodyPr wrap="square">
            <a:spAutoFit/>
          </a:bodyPr>
          <a:lstStyle>
            <a:lvl1pPr marL="627063" indent="-5334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800">
                <a:solidFill>
                  <a:srgbClr val="121356"/>
                </a:solidFill>
                <a:latin typeface="Arial Unicode MS" panose="020B0604020202020204" pitchFamily="34" charset="-128"/>
                <a:ea typeface="ＭＳ Ｐゴシック" panose="020B0600070205080204" pitchFamily="34" charset="-128"/>
              </a:defRPr>
            </a:lvl1pPr>
            <a:lvl2pPr marL="742950" indent="-28575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400">
                <a:solidFill>
                  <a:srgbClr val="121356"/>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rgbClr val="121356"/>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627063" algn="l"/>
                <a:tab pos="1541463" algn="l"/>
                <a:tab pos="2455863" algn="l"/>
                <a:tab pos="3370263" algn="l"/>
                <a:tab pos="4284663" algn="l"/>
                <a:tab pos="5199063" algn="l"/>
                <a:tab pos="6113463" algn="l"/>
                <a:tab pos="7027863" algn="l"/>
                <a:tab pos="7942263" algn="l"/>
                <a:tab pos="8856663" algn="l"/>
                <a:tab pos="9771063" algn="l"/>
                <a:tab pos="10685463" algn="l"/>
              </a:tabLst>
              <a:defRPr sz="2000">
                <a:solidFill>
                  <a:schemeClr val="tx1"/>
                </a:solidFill>
                <a:latin typeface="Arial" panose="020B0604020202020204" pitchFamily="34" charset="0"/>
                <a:ea typeface="ＭＳ Ｐゴシック" panose="020B0600070205080204" pitchFamily="34" charset="-128"/>
              </a:defRPr>
            </a:lvl9pPr>
          </a:lstStyle>
          <a:p>
            <a:pPr marL="0" indent="-254000">
              <a:spcBef>
                <a:spcPts val="0"/>
              </a:spcBef>
              <a:buClr>
                <a:srgbClr val="0070B9"/>
              </a:buClr>
              <a:buSzPct val="111111"/>
              <a:buNone/>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de-DE" sz="3200" dirty="0" err="1">
                <a:solidFill>
                  <a:srgbClr val="FF9900"/>
                </a:solidFill>
                <a:latin typeface="Calibri"/>
                <a:cs typeface="Calibri"/>
                <a:sym typeface="Calibri"/>
              </a:rPr>
              <a:t>How</a:t>
            </a:r>
            <a:r>
              <a:rPr lang="de-DE" sz="3200" dirty="0">
                <a:solidFill>
                  <a:srgbClr val="FF9900"/>
                </a:solidFill>
                <a:latin typeface="Calibri"/>
                <a:cs typeface="Calibri"/>
                <a:sym typeface="Calibri"/>
              </a:rPr>
              <a:t> </a:t>
            </a:r>
            <a:r>
              <a:rPr lang="de-DE" sz="3200" dirty="0" err="1">
                <a:solidFill>
                  <a:srgbClr val="FF9900"/>
                </a:solidFill>
                <a:latin typeface="Calibri"/>
                <a:cs typeface="Calibri"/>
                <a:sym typeface="Calibri"/>
              </a:rPr>
              <a:t>much</a:t>
            </a:r>
            <a:r>
              <a:rPr lang="de-DE" sz="3200" dirty="0">
                <a:solidFill>
                  <a:srgbClr val="FF9900"/>
                </a:solidFill>
                <a:latin typeface="Calibri"/>
                <a:cs typeface="Calibri"/>
                <a:sym typeface="Calibri"/>
              </a:rPr>
              <a:t> </a:t>
            </a:r>
            <a:r>
              <a:rPr lang="de-DE" sz="3200" dirty="0" err="1">
                <a:solidFill>
                  <a:srgbClr val="FF9900"/>
                </a:solidFill>
                <a:latin typeface="Calibri"/>
                <a:cs typeface="Calibri"/>
                <a:sym typeface="Calibri"/>
              </a:rPr>
              <a:t>climate</a:t>
            </a:r>
            <a:r>
              <a:rPr lang="de-DE" sz="3200" dirty="0">
                <a:solidFill>
                  <a:srgbClr val="FF9900"/>
                </a:solidFill>
                <a:latin typeface="Calibri"/>
                <a:cs typeface="Calibri"/>
                <a:sym typeface="Calibri"/>
              </a:rPr>
              <a:t> </a:t>
            </a:r>
            <a:r>
              <a:rPr lang="de-DE" sz="3200" dirty="0" err="1">
                <a:solidFill>
                  <a:srgbClr val="FF9900"/>
                </a:solidFill>
                <a:latin typeface="Calibri"/>
                <a:cs typeface="Calibri"/>
                <a:sym typeface="Calibri"/>
              </a:rPr>
              <a:t>funding</a:t>
            </a:r>
            <a:r>
              <a:rPr lang="de-DE" sz="3200" dirty="0">
                <a:solidFill>
                  <a:srgbClr val="FF9900"/>
                </a:solidFill>
                <a:latin typeface="Calibri"/>
                <a:cs typeface="Calibri"/>
                <a:sym typeface="Calibri"/>
              </a:rPr>
              <a:t> </a:t>
            </a:r>
            <a:r>
              <a:rPr lang="de-DE" sz="3200" dirty="0" err="1">
                <a:solidFill>
                  <a:srgbClr val="FF9900"/>
                </a:solidFill>
                <a:latin typeface="Calibri"/>
                <a:cs typeface="Calibri"/>
                <a:sym typeface="Calibri"/>
              </a:rPr>
              <a:t>is</a:t>
            </a:r>
            <a:r>
              <a:rPr lang="de-DE" sz="3200" dirty="0">
                <a:solidFill>
                  <a:srgbClr val="FF9900"/>
                </a:solidFill>
                <a:latin typeface="Calibri"/>
                <a:cs typeface="Calibri"/>
                <a:sym typeface="Calibri"/>
              </a:rPr>
              <a:t> </a:t>
            </a:r>
            <a:r>
              <a:rPr lang="de-DE" sz="3200" dirty="0" err="1">
                <a:solidFill>
                  <a:srgbClr val="FF9900"/>
                </a:solidFill>
                <a:latin typeface="Calibri"/>
                <a:cs typeface="Calibri"/>
                <a:sym typeface="Calibri"/>
              </a:rPr>
              <a:t>needed</a:t>
            </a:r>
            <a:endParaRPr lang="de-DE" sz="3200" dirty="0">
              <a:solidFill>
                <a:srgbClr val="FF9900"/>
              </a:solidFill>
              <a:latin typeface="Calibri"/>
              <a:cs typeface="Calibri"/>
              <a:sym typeface="Calibri"/>
            </a:endParaRPr>
          </a:p>
          <a:p>
            <a:pPr marL="0" indent="0" algn="ctr">
              <a:spcBef>
                <a:spcPct val="0"/>
              </a:spcBef>
              <a:buClr>
                <a:srgbClr val="000000"/>
              </a:buClr>
              <a:buNone/>
              <a:defRPr/>
            </a:pPr>
            <a:r>
              <a:rPr lang="en-GB" altLang="de-DE" sz="2550" dirty="0">
                <a:solidFill>
                  <a:srgbClr val="FF9900"/>
                </a:solidFill>
                <a:latin typeface="Calibri" panose="020F0502020204030204" pitchFamily="34" charset="0"/>
                <a:ea typeface="MS PGothic" panose="020B0600070205080204" pitchFamily="34" charset="-128"/>
              </a:rPr>
              <a:t> </a:t>
            </a:r>
          </a:p>
        </p:txBody>
      </p:sp>
      <p:sp>
        <p:nvSpPr>
          <p:cNvPr id="4" name="Shape 175">
            <a:extLst>
              <a:ext uri="{FF2B5EF4-FFF2-40B4-BE49-F238E27FC236}">
                <a16:creationId xmlns:a16="http://schemas.microsoft.com/office/drawing/2014/main" id="{6A8171F0-FAF7-4416-B3AF-91D7629BC132}"/>
              </a:ext>
            </a:extLst>
          </p:cNvPr>
          <p:cNvSpPr txBox="1"/>
          <p:nvPr/>
        </p:nvSpPr>
        <p:spPr>
          <a:xfrm>
            <a:off x="988691" y="1557330"/>
            <a:ext cx="7131579" cy="3127480"/>
          </a:xfrm>
          <a:prstGeom prst="rect">
            <a:avLst/>
          </a:prstGeom>
          <a:noFill/>
          <a:ln>
            <a:noFill/>
          </a:ln>
        </p:spPr>
        <p:txBody>
          <a:bodyPr wrap="square" lIns="90000" tIns="46800" rIns="90000" bIns="46800" anchor="t" anchorCtr="0">
            <a:noAutofit/>
          </a:bodyPr>
          <a:lstStyle/>
          <a:p>
            <a:pPr marL="285750" indent="-285750">
              <a:buClr>
                <a:srgbClr val="000000"/>
              </a:buClr>
              <a:buSzPct val="100000"/>
              <a:buFont typeface="Arial" panose="020B0604020202020204" pitchFamily="34" charset="0"/>
              <a:buChar char="•"/>
            </a:pPr>
            <a:r>
              <a:rPr lang="en-US" sz="1800" dirty="0"/>
              <a:t>The UNEP Finance Initiative estimates that the costs of the transition to low-carbon and climate-resilient economies will need investment at an order of magnitude of at least USD 60 trillion, from now until 2050. </a:t>
            </a:r>
          </a:p>
          <a:p>
            <a:pPr marL="285750" indent="-285750">
              <a:buClr>
                <a:srgbClr val="000000"/>
              </a:buClr>
              <a:buSzPct val="100000"/>
              <a:buFont typeface="Arial" panose="020B0604020202020204" pitchFamily="34" charset="0"/>
              <a:buChar char="•"/>
            </a:pPr>
            <a:r>
              <a:rPr lang="en-US" sz="1800" dirty="0"/>
              <a:t>This includes approximately USD 35 trillion to decarbonize, through renewable energy and energy efficiency, the world’s energy system;</a:t>
            </a:r>
          </a:p>
          <a:p>
            <a:pPr marL="285750" indent="-285750">
              <a:buClr>
                <a:srgbClr val="000000"/>
              </a:buClr>
              <a:buSzPct val="100000"/>
              <a:buFont typeface="Arial" panose="020B0604020202020204" pitchFamily="34" charset="0"/>
              <a:buChar char="•"/>
            </a:pPr>
            <a:r>
              <a:rPr lang="en-US" sz="1800" dirty="0"/>
              <a:t>USD 15 trillion to adapt manmade infrastructure to changing meteorological conditions; </a:t>
            </a:r>
          </a:p>
          <a:p>
            <a:pPr marL="285750" indent="-285750">
              <a:buClr>
                <a:srgbClr val="000000"/>
              </a:buClr>
              <a:buSzPct val="100000"/>
              <a:buFont typeface="Arial" panose="020B0604020202020204" pitchFamily="34" charset="0"/>
              <a:buChar char="•"/>
            </a:pPr>
            <a:r>
              <a:rPr lang="en-US" sz="1800" dirty="0"/>
              <a:t>and 2 USD trillion to reorganize global land-use is ways that meet growing demands for agricultural commodities while stopping tropical deforestation</a:t>
            </a:r>
            <a:endParaRPr sz="2400" b="0" i="0" u="none" strike="noStrike" cap="none" dirty="0">
              <a:solidFill>
                <a:srgbClr val="121356"/>
              </a:solidFill>
              <a:latin typeface="Arial"/>
              <a:ea typeface="Arial"/>
              <a:cs typeface="Arial"/>
              <a:sym typeface="Arial"/>
            </a:endParaRPr>
          </a:p>
        </p:txBody>
      </p:sp>
      <p:sp>
        <p:nvSpPr>
          <p:cNvPr id="2" name="Rechteck 1">
            <a:extLst>
              <a:ext uri="{FF2B5EF4-FFF2-40B4-BE49-F238E27FC236}">
                <a16:creationId xmlns:a16="http://schemas.microsoft.com/office/drawing/2014/main" id="{18011857-402F-44C1-B043-42D86F965DFF}"/>
              </a:ext>
            </a:extLst>
          </p:cNvPr>
          <p:cNvSpPr/>
          <p:nvPr/>
        </p:nvSpPr>
        <p:spPr>
          <a:xfrm>
            <a:off x="442569" y="6299459"/>
            <a:ext cx="5208477" cy="307777"/>
          </a:xfrm>
          <a:prstGeom prst="rect">
            <a:avLst/>
          </a:prstGeom>
        </p:spPr>
        <p:txBody>
          <a:bodyPr wrap="none">
            <a:spAutoFit/>
          </a:bodyPr>
          <a:lstStyle/>
          <a:p>
            <a:r>
              <a:rPr lang="en-US" dirty="0"/>
              <a:t>Source: http://www.unepfi.org/climate-change/ climate-change/ </a:t>
            </a:r>
            <a:endParaRPr lang="de-DE" dirty="0"/>
          </a:p>
        </p:txBody>
      </p:sp>
    </p:spTree>
    <p:extLst>
      <p:ext uri="{BB962C8B-B14F-4D97-AF65-F5344CB8AC3E}">
        <p14:creationId xmlns:p14="http://schemas.microsoft.com/office/powerpoint/2010/main" val="110503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2728" y="-221886"/>
            <a:ext cx="8337177" cy="7301772"/>
          </a:xfrm>
          <a:prstGeom prst="rect">
            <a:avLst/>
          </a:prstGeom>
        </p:spPr>
      </p:pic>
    </p:spTree>
    <p:extLst>
      <p:ext uri="{BB962C8B-B14F-4D97-AF65-F5344CB8AC3E}">
        <p14:creationId xmlns:p14="http://schemas.microsoft.com/office/powerpoint/2010/main" val="89982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Grafik 1">
            <a:extLst>
              <a:ext uri="{FF2B5EF4-FFF2-40B4-BE49-F238E27FC236}">
                <a16:creationId xmlns:a16="http://schemas.microsoft.com/office/drawing/2014/main" id="{EC084F5F-6053-4EB5-9C49-563CE3472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99"/>
            <a:ext cx="4572000"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Grafik 2">
            <a:extLst>
              <a:ext uri="{FF2B5EF4-FFF2-40B4-BE49-F238E27FC236}">
                <a16:creationId xmlns:a16="http://schemas.microsoft.com/office/drawing/2014/main" id="{9736A1A5-284E-4BC0-BEA5-569DEBB4F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84865"/>
            <a:ext cx="4571999" cy="558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74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14D0-0079-4C3D-86F0-90DC3C1D9ABB}"/>
              </a:ext>
            </a:extLst>
          </p:cNvPr>
          <p:cNvSpPr>
            <a:spLocks noGrp="1"/>
          </p:cNvSpPr>
          <p:nvPr>
            <p:ph type="title"/>
          </p:nvPr>
        </p:nvSpPr>
        <p:spPr>
          <a:xfrm>
            <a:off x="628650" y="38100"/>
            <a:ext cx="7981950" cy="1143000"/>
          </a:xfrm>
        </p:spPr>
        <p:txBody>
          <a:bodyPr/>
          <a:lstStyle/>
          <a:p>
            <a:pPr>
              <a:spcAft>
                <a:spcPts val="500"/>
              </a:spcAft>
              <a:defRPr/>
            </a:pPr>
            <a:r>
              <a:rPr lang="en-US" sz="2800" dirty="0">
                <a:solidFill>
                  <a:srgbClr val="FF9900"/>
                </a:solidFill>
                <a:latin typeface="+mn-lt"/>
                <a:ea typeface="+mn-ea"/>
                <a:cs typeface="+mn-cs"/>
              </a:rPr>
              <a:t>Community Energy - unlock climate finance?</a:t>
            </a:r>
            <a:endParaRPr lang="hr-HR" sz="2800" dirty="0">
              <a:solidFill>
                <a:srgbClr val="FF9900"/>
              </a:solidFill>
              <a:latin typeface="+mn-lt"/>
              <a:ea typeface="+mn-ea"/>
              <a:cs typeface="+mn-cs"/>
            </a:endParaRPr>
          </a:p>
        </p:txBody>
      </p:sp>
      <p:sp>
        <p:nvSpPr>
          <p:cNvPr id="3" name="Content Placeholder 2">
            <a:extLst>
              <a:ext uri="{FF2B5EF4-FFF2-40B4-BE49-F238E27FC236}">
                <a16:creationId xmlns:a16="http://schemas.microsoft.com/office/drawing/2014/main" id="{7BB7CEE5-05D7-4B94-9C78-A301FC107067}"/>
              </a:ext>
            </a:extLst>
          </p:cNvPr>
          <p:cNvSpPr>
            <a:spLocks noGrp="1"/>
          </p:cNvSpPr>
          <p:nvPr>
            <p:ph idx="1"/>
          </p:nvPr>
        </p:nvSpPr>
        <p:spPr>
          <a:xfrm>
            <a:off x="628650" y="1181100"/>
            <a:ext cx="7620000" cy="5060950"/>
          </a:xfrm>
        </p:spPr>
        <p:txBody>
          <a:bodyPr/>
          <a:lstStyle/>
          <a:p>
            <a:pPr marL="536575" indent="-357188">
              <a:defRPr/>
            </a:pPr>
            <a:r>
              <a:rPr lang="en-US" sz="2400" b="1" dirty="0">
                <a:cs typeface="+mn-cs"/>
              </a:rPr>
              <a:t>Big investments are important, but investors </a:t>
            </a:r>
            <a:r>
              <a:rPr lang="en-US" sz="2400" dirty="0">
                <a:cs typeface="+mn-cs"/>
              </a:rPr>
              <a:t>using local resources mainly for their profit</a:t>
            </a:r>
          </a:p>
          <a:p>
            <a:pPr marL="536575" indent="-357188">
              <a:buFont typeface="Arial" panose="020B0604020202020204" pitchFamily="34" charset="0"/>
              <a:buNone/>
              <a:defRPr/>
            </a:pPr>
            <a:r>
              <a:rPr lang="en-US" sz="2400" dirty="0">
                <a:cs typeface="+mn-cs"/>
              </a:rPr>
              <a:t>vs. </a:t>
            </a:r>
          </a:p>
          <a:p>
            <a:pPr marL="536575" indent="-357188">
              <a:defRPr/>
            </a:pPr>
            <a:r>
              <a:rPr lang="en-US" sz="2400" b="1" dirty="0">
                <a:cs typeface="+mn-cs"/>
              </a:rPr>
              <a:t>Local communities and financing </a:t>
            </a:r>
            <a:r>
              <a:rPr lang="en-US" sz="2400" dirty="0">
                <a:cs typeface="+mn-cs"/>
              </a:rPr>
              <a:t>using local resources (sun, biomass, wind, water) for own consumption, and growing local economy, produce more sustainable results and provide access to clean energy</a:t>
            </a:r>
          </a:p>
          <a:p>
            <a:pPr marL="579437" lvl="1" indent="0">
              <a:buNone/>
              <a:defRPr/>
            </a:pPr>
            <a:endParaRPr lang="hr-HR" sz="2000" dirty="0">
              <a:cs typeface="+mn-cs"/>
            </a:endParaRPr>
          </a:p>
        </p:txBody>
      </p:sp>
      <p:sp>
        <p:nvSpPr>
          <p:cNvPr id="6" name="Oval 5">
            <a:extLst>
              <a:ext uri="{FF2B5EF4-FFF2-40B4-BE49-F238E27FC236}">
                <a16:creationId xmlns:a16="http://schemas.microsoft.com/office/drawing/2014/main" id="{4690ABFF-274B-4363-84EB-735748DF887A}"/>
              </a:ext>
            </a:extLst>
          </p:cNvPr>
          <p:cNvSpPr/>
          <p:nvPr/>
        </p:nvSpPr>
        <p:spPr>
          <a:xfrm rot="1110372">
            <a:off x="391318" y="4212972"/>
            <a:ext cx="1646237" cy="1687513"/>
          </a:xfrm>
          <a:prstGeom prst="ellipse">
            <a:avLst/>
          </a:prstGeom>
          <a:ln>
            <a:solidFill>
              <a:srgbClr val="97D700"/>
            </a:solidFill>
          </a:ln>
        </p:spPr>
        <p:style>
          <a:lnRef idx="2">
            <a:schemeClr val="accent3"/>
          </a:lnRef>
          <a:fillRef idx="1">
            <a:schemeClr val="lt1"/>
          </a:fillRef>
          <a:effectRef idx="0">
            <a:schemeClr val="accent3"/>
          </a:effectRef>
          <a:fontRef idx="minor">
            <a:schemeClr val="dk1"/>
          </a:fontRef>
        </p:style>
        <p:txBody>
          <a:bodyPr spcFirstLastPara="1" lIns="45719" tIns="45719" rIns="45719" bIns="45719" spcCol="38100" anchor="ctr">
            <a:spAutoFit/>
          </a:bodyPr>
          <a:lstStyle/>
          <a:p>
            <a:pPr algn="ctr">
              <a:defRPr/>
            </a:pPr>
            <a:r>
              <a:rPr lang="hr-HR" sz="2400" b="1" dirty="0">
                <a:solidFill>
                  <a:schemeClr val="bg1">
                    <a:lumMod val="50000"/>
                  </a:schemeClr>
                </a:solidFill>
                <a:effectLst>
                  <a:outerShdw blurRad="38100" dist="38100" dir="2700000" algn="tl">
                    <a:srgbClr val="000000">
                      <a:alpha val="43137"/>
                    </a:srgbClr>
                  </a:outerShdw>
                </a:effectLst>
                <a:latin typeface="Consolas" panose="020B0609020204030204" pitchFamily="49" charset="0"/>
              </a:rPr>
              <a:t>REBOOT </a:t>
            </a:r>
            <a:endParaRPr lang="en-US" sz="2400" b="1" dirty="0">
              <a:solidFill>
                <a:schemeClr val="bg1">
                  <a:lumMod val="50000"/>
                </a:schemeClr>
              </a:solidFill>
              <a:effectLst>
                <a:outerShdw blurRad="38100" dist="38100" dir="2700000" algn="tl">
                  <a:srgbClr val="000000">
                    <a:alpha val="43137"/>
                  </a:srgbClr>
                </a:outerShdw>
              </a:effectLst>
              <a:latin typeface="Consolas" panose="020B0609020204030204" pitchFamily="49" charset="0"/>
            </a:endParaRPr>
          </a:p>
          <a:p>
            <a:pPr algn="ctr">
              <a:defRPr/>
            </a:pPr>
            <a:r>
              <a:rPr lang="hr-HR" sz="2400" b="1" dirty="0">
                <a:solidFill>
                  <a:schemeClr val="bg1">
                    <a:lumMod val="50000"/>
                  </a:schemeClr>
                </a:solidFill>
                <a:effectLst>
                  <a:outerShdw blurRad="38100" dist="38100" dir="2700000" algn="tl">
                    <a:srgbClr val="000000">
                      <a:alpha val="43137"/>
                    </a:srgbClr>
                  </a:outerShdw>
                </a:effectLst>
                <a:latin typeface="Consolas" panose="020B0609020204030204" pitchFamily="49" charset="0"/>
              </a:rPr>
              <a:t>THE SYSTEM</a:t>
            </a:r>
          </a:p>
        </p:txBody>
      </p:sp>
      <p:pic>
        <p:nvPicPr>
          <p:cNvPr id="54277" name="Picture 6">
            <a:extLst>
              <a:ext uri="{FF2B5EF4-FFF2-40B4-BE49-F238E27FC236}">
                <a16:creationId xmlns:a16="http://schemas.microsoft.com/office/drawing/2014/main" id="{791DF264-C945-44C1-9A08-1E84B2B49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2" y="5554426"/>
            <a:ext cx="739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Povezana slika">
            <a:extLst>
              <a:ext uri="{FF2B5EF4-FFF2-40B4-BE49-F238E27FC236}">
                <a16:creationId xmlns:a16="http://schemas.microsoft.com/office/drawing/2014/main" id="{6951B690-B5A1-4FA7-836E-942FB3720375}"/>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9625" y="3995339"/>
            <a:ext cx="3474720" cy="253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70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Shape 175"/>
          <p:cNvSpPr txBox="1"/>
          <p:nvPr/>
        </p:nvSpPr>
        <p:spPr>
          <a:xfrm>
            <a:off x="357172" y="1005096"/>
            <a:ext cx="8482027" cy="4259184"/>
          </a:xfrm>
          <a:prstGeom prst="rect">
            <a:avLst/>
          </a:prstGeom>
          <a:noFill/>
          <a:ln>
            <a:noFill/>
          </a:ln>
        </p:spPr>
        <p:txBody>
          <a:bodyPr wrap="square" lIns="90000" tIns="46800" rIns="90000" bIns="46800" anchor="t" anchorCtr="0">
            <a:noAutofit/>
          </a:bodyPr>
          <a:lstStyle/>
          <a:p>
            <a:pPr marL="342900" indent="-342900">
              <a:lnSpc>
                <a:spcPct val="150000"/>
              </a:lnSpc>
              <a:buClr>
                <a:schemeClr val="bg2">
                  <a:lumMod val="60000"/>
                  <a:lumOff val="40000"/>
                </a:schemeClr>
              </a:buClr>
              <a:buSzPct val="100000"/>
              <a:buFont typeface="Arial" panose="020B0604020202020204" pitchFamily="34" charset="0"/>
              <a:buChar char="•"/>
            </a:pPr>
            <a:r>
              <a:rPr lang="en-GB" sz="2000" dirty="0">
                <a:solidFill>
                  <a:srgbClr val="0070C0"/>
                </a:solidFill>
                <a:latin typeface="Calibri" panose="020F0502020204030204" pitchFamily="34" charset="0"/>
                <a:cs typeface="Calibri" panose="020F0502020204030204" pitchFamily="34" charset="0"/>
              </a:rPr>
              <a:t>Countries have much to gain from a regional approach for energy security</a:t>
            </a:r>
            <a:endParaRPr lang="de-DE" sz="2000" dirty="0">
              <a:solidFill>
                <a:srgbClr val="0070C0"/>
              </a:solidFill>
              <a:latin typeface="Calibri" panose="020F0502020204030204" pitchFamily="34" charset="0"/>
              <a:cs typeface="Calibri" panose="020F0502020204030204" pitchFamily="34" charset="0"/>
            </a:endParaRPr>
          </a:p>
          <a:p>
            <a:pPr marL="342900" indent="-342900">
              <a:lnSpc>
                <a:spcPct val="150000"/>
              </a:lnSpc>
              <a:buClr>
                <a:schemeClr val="bg2">
                  <a:lumMod val="60000"/>
                  <a:lumOff val="40000"/>
                </a:schemeClr>
              </a:buClr>
              <a:buSzPct val="100000"/>
              <a:buFont typeface="Arial" panose="020B0604020202020204" pitchFamily="34" charset="0"/>
              <a:buChar char="•"/>
            </a:pPr>
            <a:r>
              <a:rPr lang="en-US" sz="2000" dirty="0">
                <a:solidFill>
                  <a:srgbClr val="0070C0"/>
                </a:solidFill>
                <a:latin typeface="Calibri" panose="020F0502020204030204" pitchFamily="34" charset="0"/>
                <a:cs typeface="Calibri" panose="020F0502020204030204" pitchFamily="34" charset="0"/>
              </a:rPr>
              <a:t>Available data on energy citizen projects is limited</a:t>
            </a:r>
          </a:p>
          <a:p>
            <a:pPr marL="342900" indent="-342900">
              <a:lnSpc>
                <a:spcPct val="150000"/>
              </a:lnSpc>
              <a:buClr>
                <a:schemeClr val="bg2">
                  <a:lumMod val="60000"/>
                  <a:lumOff val="40000"/>
                </a:schemeClr>
              </a:buClr>
              <a:buSzPct val="100000"/>
              <a:buFont typeface="Arial" panose="020B0604020202020204" pitchFamily="34" charset="0"/>
              <a:buChar char="•"/>
            </a:pPr>
            <a:r>
              <a:rPr lang="en-US" sz="2000" dirty="0">
                <a:solidFill>
                  <a:srgbClr val="0070C0"/>
                </a:solidFill>
                <a:latin typeface="Calibri" panose="020F0502020204030204" pitchFamily="34" charset="0"/>
                <a:cs typeface="Calibri" panose="020F0502020204030204" pitchFamily="34" charset="0"/>
              </a:rPr>
              <a:t>Energy cooperative projects do not stand alone, part of comprehensive ‘community developing’ policy (large number of beneficiaries)</a:t>
            </a:r>
          </a:p>
          <a:p>
            <a:pPr marL="342900" indent="-342900">
              <a:lnSpc>
                <a:spcPct val="150000"/>
              </a:lnSpc>
              <a:buClr>
                <a:schemeClr val="bg2">
                  <a:lumMod val="60000"/>
                  <a:lumOff val="40000"/>
                </a:schemeClr>
              </a:buClr>
              <a:buSzPct val="100000"/>
              <a:buFont typeface="Arial" panose="020B0604020202020204" pitchFamily="34" charset="0"/>
              <a:buChar char="•"/>
            </a:pPr>
            <a:r>
              <a:rPr lang="de-DE" sz="2000" dirty="0">
                <a:solidFill>
                  <a:srgbClr val="0070C0"/>
                </a:solidFill>
                <a:latin typeface="Calibri" panose="020F0502020204030204" pitchFamily="34" charset="0"/>
                <a:cs typeface="Calibri" panose="020F0502020204030204" pitchFamily="34" charset="0"/>
              </a:rPr>
              <a:t>Community </a:t>
            </a:r>
            <a:r>
              <a:rPr lang="de-DE" sz="2000" dirty="0" err="1">
                <a:solidFill>
                  <a:srgbClr val="0070C0"/>
                </a:solidFill>
                <a:latin typeface="Calibri" panose="020F0502020204030204" pitchFamily="34" charset="0"/>
                <a:cs typeface="Calibri" panose="020F0502020204030204" pitchFamily="34" charset="0"/>
              </a:rPr>
              <a:t>projects</a:t>
            </a:r>
            <a:r>
              <a:rPr lang="de-DE" sz="2000" dirty="0">
                <a:solidFill>
                  <a:srgbClr val="0070C0"/>
                </a:solidFill>
                <a:latin typeface="Calibri" panose="020F0502020204030204" pitchFamily="34" charset="0"/>
                <a:cs typeface="Calibri" panose="020F0502020204030204" pitchFamily="34" charset="0"/>
              </a:rPr>
              <a:t> </a:t>
            </a:r>
            <a:r>
              <a:rPr lang="de-DE" sz="2000" dirty="0" err="1">
                <a:solidFill>
                  <a:srgbClr val="0070C0"/>
                </a:solidFill>
                <a:latin typeface="Calibri" panose="020F0502020204030204" pitchFamily="34" charset="0"/>
                <a:cs typeface="Calibri" panose="020F0502020204030204" pitchFamily="34" charset="0"/>
              </a:rPr>
              <a:t>don‘t</a:t>
            </a:r>
            <a:r>
              <a:rPr lang="de-DE" sz="2000" dirty="0">
                <a:solidFill>
                  <a:srgbClr val="0070C0"/>
                </a:solidFill>
                <a:latin typeface="Calibri" panose="020F0502020204030204" pitchFamily="34" charset="0"/>
                <a:cs typeface="Calibri" panose="020F0502020204030204" pitchFamily="34" charset="0"/>
              </a:rPr>
              <a:t> </a:t>
            </a:r>
            <a:r>
              <a:rPr lang="de-DE" sz="2000" dirty="0" err="1">
                <a:solidFill>
                  <a:srgbClr val="0070C0"/>
                </a:solidFill>
                <a:latin typeface="Calibri" panose="020F0502020204030204" pitchFamily="34" charset="0"/>
                <a:cs typeface="Calibri" panose="020F0502020204030204" pitchFamily="34" charset="0"/>
              </a:rPr>
              <a:t>have</a:t>
            </a:r>
            <a:r>
              <a:rPr lang="de-DE" sz="2000" dirty="0">
                <a:solidFill>
                  <a:srgbClr val="0070C0"/>
                </a:solidFill>
                <a:latin typeface="Calibri" panose="020F0502020204030204" pitchFamily="34" charset="0"/>
                <a:cs typeface="Calibri" panose="020F0502020204030204" pitchFamily="34" charset="0"/>
              </a:rPr>
              <a:t> </a:t>
            </a:r>
            <a:r>
              <a:rPr lang="de-DE" sz="2000" dirty="0" err="1">
                <a:solidFill>
                  <a:srgbClr val="0070C0"/>
                </a:solidFill>
                <a:latin typeface="Calibri" panose="020F0502020204030204" pitchFamily="34" charset="0"/>
                <a:cs typeface="Calibri" panose="020F0502020204030204" pitchFamily="34" charset="0"/>
              </a:rPr>
              <a:t>or</a:t>
            </a:r>
            <a:r>
              <a:rPr lang="de-DE" sz="2000" dirty="0">
                <a:solidFill>
                  <a:srgbClr val="0070C0"/>
                </a:solidFill>
                <a:latin typeface="Calibri" panose="020F0502020204030204" pitchFamily="34" charset="0"/>
                <a:cs typeface="Calibri" panose="020F0502020204030204" pitchFamily="34" charset="0"/>
              </a:rPr>
              <a:t> </a:t>
            </a:r>
            <a:r>
              <a:rPr lang="de-DE" sz="2000" dirty="0" err="1">
                <a:solidFill>
                  <a:srgbClr val="0070C0"/>
                </a:solidFill>
                <a:latin typeface="Calibri" panose="020F0502020204030204" pitchFamily="34" charset="0"/>
                <a:cs typeface="Calibri" panose="020F0502020204030204" pitchFamily="34" charset="0"/>
              </a:rPr>
              <a:t>avoid</a:t>
            </a:r>
            <a:r>
              <a:rPr lang="de-DE" sz="2000" dirty="0">
                <a:solidFill>
                  <a:srgbClr val="0070C0"/>
                </a:solidFill>
                <a:latin typeface="Calibri" panose="020F0502020204030204" pitchFamily="34" charset="0"/>
                <a:cs typeface="Calibri" panose="020F0502020204030204" pitchFamily="34" charset="0"/>
              </a:rPr>
              <a:t> negative </a:t>
            </a:r>
            <a:r>
              <a:rPr lang="de-DE" sz="2000" dirty="0" err="1">
                <a:solidFill>
                  <a:srgbClr val="0070C0"/>
                </a:solidFill>
                <a:latin typeface="Calibri" panose="020F0502020204030204" pitchFamily="34" charset="0"/>
                <a:cs typeface="Calibri" panose="020F0502020204030204" pitchFamily="34" charset="0"/>
              </a:rPr>
              <a:t>impact</a:t>
            </a:r>
            <a:r>
              <a:rPr lang="de-DE" sz="2000" dirty="0">
                <a:solidFill>
                  <a:srgbClr val="0070C0"/>
                </a:solidFill>
                <a:latin typeface="Calibri" panose="020F0502020204030204" pitchFamily="34" charset="0"/>
                <a:cs typeface="Calibri" panose="020F0502020204030204" pitchFamily="34" charset="0"/>
              </a:rPr>
              <a:t> on </a:t>
            </a:r>
            <a:r>
              <a:rPr lang="de-DE" sz="2000" dirty="0" err="1">
                <a:solidFill>
                  <a:srgbClr val="0070C0"/>
                </a:solidFill>
                <a:latin typeface="Calibri" panose="020F0502020204030204" pitchFamily="34" charset="0"/>
                <a:cs typeface="Calibri" panose="020F0502020204030204" pitchFamily="34" charset="0"/>
              </a:rPr>
              <a:t>environment</a:t>
            </a:r>
            <a:endParaRPr lang="de-DE" sz="2000" dirty="0">
              <a:solidFill>
                <a:srgbClr val="0070C0"/>
              </a:solidFill>
              <a:latin typeface="Calibri" panose="020F0502020204030204" pitchFamily="34" charset="0"/>
              <a:cs typeface="Calibri" panose="020F0502020204030204" pitchFamily="34" charset="0"/>
            </a:endParaRPr>
          </a:p>
          <a:p>
            <a:pPr marL="342900" indent="-342900">
              <a:lnSpc>
                <a:spcPct val="150000"/>
              </a:lnSpc>
              <a:buClr>
                <a:schemeClr val="bg2">
                  <a:lumMod val="60000"/>
                  <a:lumOff val="40000"/>
                </a:schemeClr>
              </a:buClr>
              <a:buSzPct val="100000"/>
              <a:buFont typeface="Arial" panose="020B0604020202020204" pitchFamily="34" charset="0"/>
              <a:buChar char="•"/>
            </a:pPr>
            <a:r>
              <a:rPr lang="en-US" sz="2000" dirty="0">
                <a:solidFill>
                  <a:srgbClr val="0070C0"/>
                </a:solidFill>
                <a:latin typeface="Calibri" panose="020F0502020204030204" pitchFamily="34" charset="0"/>
                <a:cs typeface="Calibri" panose="020F0502020204030204" pitchFamily="34" charset="0"/>
              </a:rPr>
              <a:t>Insufficient knowledge to understand the extent this form is able </a:t>
            </a:r>
          </a:p>
          <a:p>
            <a:pPr marL="804863" lvl="5" indent="-446088">
              <a:lnSpc>
                <a:spcPct val="150000"/>
              </a:lnSpc>
              <a:buClr>
                <a:schemeClr val="bg2">
                  <a:lumMod val="60000"/>
                  <a:lumOff val="40000"/>
                </a:schemeClr>
              </a:buClr>
              <a:buSzPct val="100000"/>
              <a:buFont typeface="Arial" panose="020B0604020202020204" pitchFamily="34" charset="0"/>
              <a:buChar char="•"/>
            </a:pPr>
            <a:r>
              <a:rPr lang="en-US" sz="2000" dirty="0">
                <a:solidFill>
                  <a:srgbClr val="0070C0"/>
                </a:solidFill>
                <a:latin typeface="Calibri" panose="020F0502020204030204" pitchFamily="34" charset="0"/>
                <a:cs typeface="Calibri" panose="020F0502020204030204" pitchFamily="34" charset="0"/>
              </a:rPr>
              <a:t>to unify a broad group of actors to promote RE: </a:t>
            </a:r>
            <a:r>
              <a:rPr lang="en-US" sz="2000" b="1" dirty="0">
                <a:solidFill>
                  <a:srgbClr val="0070C0"/>
                </a:solidFill>
                <a:latin typeface="Calibri" panose="020F0502020204030204" pitchFamily="34" charset="0"/>
                <a:cs typeface="Calibri" panose="020F0502020204030204" pitchFamily="34" charset="0"/>
              </a:rPr>
              <a:t>societal power</a:t>
            </a:r>
            <a:r>
              <a:rPr lang="en-US" sz="2000" dirty="0">
                <a:solidFill>
                  <a:srgbClr val="0070C0"/>
                </a:solidFill>
                <a:latin typeface="Calibri" panose="020F0502020204030204" pitchFamily="34" charset="0"/>
                <a:cs typeface="Calibri" panose="020F0502020204030204" pitchFamily="34" charset="0"/>
              </a:rPr>
              <a:t>, </a:t>
            </a:r>
          </a:p>
          <a:p>
            <a:pPr marL="804863" lvl="2" indent="-446088">
              <a:lnSpc>
                <a:spcPct val="150000"/>
              </a:lnSpc>
              <a:buClr>
                <a:schemeClr val="bg2">
                  <a:lumMod val="60000"/>
                  <a:lumOff val="40000"/>
                </a:schemeClr>
              </a:buClr>
              <a:buSzPct val="100000"/>
              <a:buFont typeface="Arial" panose="020B0604020202020204" pitchFamily="34" charset="0"/>
              <a:buChar char="•"/>
            </a:pPr>
            <a:r>
              <a:rPr lang="en-US" sz="2000" dirty="0">
                <a:solidFill>
                  <a:srgbClr val="0070C0"/>
                </a:solidFill>
                <a:latin typeface="Calibri" panose="020F0502020204030204" pitchFamily="34" charset="0"/>
                <a:cs typeface="Calibri" panose="020F0502020204030204" pitchFamily="34" charset="0"/>
              </a:rPr>
              <a:t>to gather capital for elaborating renewable energy supply structures: </a:t>
            </a:r>
            <a:r>
              <a:rPr lang="en-US" sz="2000" b="1" dirty="0">
                <a:solidFill>
                  <a:srgbClr val="0070C0"/>
                </a:solidFill>
                <a:latin typeface="Calibri" panose="020F0502020204030204" pitchFamily="34" charset="0"/>
                <a:cs typeface="Calibri" panose="020F0502020204030204" pitchFamily="34" charset="0"/>
              </a:rPr>
              <a:t>economic power</a:t>
            </a:r>
          </a:p>
          <a:p>
            <a:pPr marL="804863" lvl="2" indent="-446088">
              <a:lnSpc>
                <a:spcPct val="150000"/>
              </a:lnSpc>
              <a:buClr>
                <a:schemeClr val="bg2">
                  <a:lumMod val="60000"/>
                  <a:lumOff val="40000"/>
                </a:schemeClr>
              </a:buClr>
              <a:buSzPct val="100000"/>
              <a:buFont typeface="Arial" panose="020B0604020202020204" pitchFamily="34" charset="0"/>
              <a:buChar char="•"/>
            </a:pPr>
            <a:r>
              <a:rPr lang="en-US" sz="2000" dirty="0">
                <a:solidFill>
                  <a:srgbClr val="0070C0"/>
                </a:solidFill>
                <a:latin typeface="Calibri" panose="020F0502020204030204" pitchFamily="34" charset="0"/>
                <a:cs typeface="Calibri" panose="020F0502020204030204" pitchFamily="34" charset="0"/>
              </a:rPr>
              <a:t>to meet international climate and SDG targets: </a:t>
            </a:r>
            <a:r>
              <a:rPr lang="en-US" sz="2000" b="1" dirty="0">
                <a:solidFill>
                  <a:srgbClr val="0070C0"/>
                </a:solidFill>
                <a:latin typeface="Calibri" panose="020F0502020204030204" pitchFamily="34" charset="0"/>
                <a:cs typeface="Calibri" panose="020F0502020204030204" pitchFamily="34" charset="0"/>
              </a:rPr>
              <a:t>ecological power</a:t>
            </a:r>
          </a:p>
          <a:p>
            <a:pPr marL="342900" lvl="2" indent="-342900">
              <a:buClr>
                <a:schemeClr val="bg2">
                  <a:lumMod val="60000"/>
                  <a:lumOff val="40000"/>
                </a:schemeClr>
              </a:buClr>
              <a:buSzPct val="100000"/>
              <a:buFont typeface="Arial" panose="020B0604020202020204" pitchFamily="34" charset="0"/>
              <a:buChar char="•"/>
            </a:pPr>
            <a:endParaRPr sz="2000" dirty="0">
              <a:solidFill>
                <a:srgbClr val="0070C0"/>
              </a:solidFill>
              <a:latin typeface="Calibri" panose="020F0502020204030204" pitchFamily="34" charset="0"/>
              <a:cs typeface="Calibri" panose="020F0502020204030204" pitchFamily="34" charset="0"/>
            </a:endParaRPr>
          </a:p>
        </p:txBody>
      </p:sp>
      <p:sp>
        <p:nvSpPr>
          <p:cNvPr id="176" name="Shape 176"/>
          <p:cNvSpPr txBox="1"/>
          <p:nvPr/>
        </p:nvSpPr>
        <p:spPr>
          <a:xfrm>
            <a:off x="728629" y="130282"/>
            <a:ext cx="7182168" cy="770039"/>
          </a:xfrm>
          <a:prstGeom prst="rect">
            <a:avLst/>
          </a:prstGeom>
          <a:noFill/>
          <a:ln>
            <a:noFill/>
          </a:ln>
        </p:spPr>
        <p:txBody>
          <a:bodyPr wrap="square" lIns="91425" tIns="45700" rIns="91425" bIns="45700" anchor="t" anchorCtr="0">
            <a:noAutofit/>
          </a:bodyPr>
          <a:lstStyle/>
          <a:p>
            <a:pPr lvl="0" indent="-254000">
              <a:buClr>
                <a:srgbClr val="0070B9"/>
              </a:buClr>
              <a:buSzPct val="111111"/>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en-US" sz="3200" dirty="0">
                <a:solidFill>
                  <a:srgbClr val="FF9900"/>
                </a:solidFill>
                <a:latin typeface="Calibri"/>
                <a:ea typeface="ＭＳ Ｐゴシック" panose="020B0600070205080204" pitchFamily="34" charset="-128"/>
                <a:cs typeface="Calibri"/>
                <a:sym typeface="Calibri"/>
              </a:rPr>
              <a:t>Key findings I</a:t>
            </a:r>
          </a:p>
        </p:txBody>
      </p:sp>
    </p:spTree>
    <p:extLst>
      <p:ext uri="{BB962C8B-B14F-4D97-AF65-F5344CB8AC3E}">
        <p14:creationId xmlns:p14="http://schemas.microsoft.com/office/powerpoint/2010/main" val="114345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Shape 176"/>
          <p:cNvSpPr txBox="1"/>
          <p:nvPr/>
        </p:nvSpPr>
        <p:spPr>
          <a:xfrm>
            <a:off x="728629" y="130282"/>
            <a:ext cx="7182168" cy="770039"/>
          </a:xfrm>
          <a:prstGeom prst="rect">
            <a:avLst/>
          </a:prstGeom>
          <a:noFill/>
          <a:ln>
            <a:noFill/>
          </a:ln>
        </p:spPr>
        <p:txBody>
          <a:bodyPr wrap="square" lIns="91425" tIns="45700" rIns="91425" bIns="45700" anchor="t" anchorCtr="0">
            <a:noAutofit/>
          </a:bodyPr>
          <a:lstStyle/>
          <a:p>
            <a:pPr lvl="0" indent="-254000">
              <a:buClr>
                <a:srgbClr val="0070B9"/>
              </a:buClr>
              <a:buSzPct val="111111"/>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en-US" sz="3200" dirty="0">
                <a:solidFill>
                  <a:srgbClr val="FF9900"/>
                </a:solidFill>
                <a:latin typeface="Calibri"/>
                <a:ea typeface="ＭＳ Ｐゴシック" panose="020B0600070205080204" pitchFamily="34" charset="-128"/>
                <a:cs typeface="Calibri"/>
                <a:sym typeface="Calibri"/>
              </a:rPr>
              <a:t>Key findings II</a:t>
            </a:r>
          </a:p>
        </p:txBody>
      </p:sp>
      <p:graphicFrame>
        <p:nvGraphicFramePr>
          <p:cNvPr id="2" name="Diagramm 1">
            <a:extLst>
              <a:ext uri="{FF2B5EF4-FFF2-40B4-BE49-F238E27FC236}">
                <a16:creationId xmlns:a16="http://schemas.microsoft.com/office/drawing/2014/main" id="{249A8F36-9069-4E01-A8F2-E1D6EDE31AF7}"/>
              </a:ext>
            </a:extLst>
          </p:cNvPr>
          <p:cNvGraphicFramePr/>
          <p:nvPr>
            <p:extLst>
              <p:ext uri="{D42A27DB-BD31-4B8C-83A1-F6EECF244321}">
                <p14:modId xmlns:p14="http://schemas.microsoft.com/office/powerpoint/2010/main" val="4155394256"/>
              </p:ext>
            </p:extLst>
          </p:nvPr>
        </p:nvGraphicFramePr>
        <p:xfrm>
          <a:off x="728629" y="1321425"/>
          <a:ext cx="6849979"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53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9127"/>
            <a:ext cx="7772400" cy="1470025"/>
          </a:xfrm>
        </p:spPr>
        <p:txBody>
          <a:bodyPr/>
          <a:lstStyle/>
          <a:p>
            <a:endParaRPr lang="en-US" dirty="0"/>
          </a:p>
        </p:txBody>
      </p:sp>
      <p:pic>
        <p:nvPicPr>
          <p:cNvPr id="4" name="Picture 3"/>
          <p:cNvPicPr>
            <a:picLocks noChangeAspect="1"/>
          </p:cNvPicPr>
          <p:nvPr/>
        </p:nvPicPr>
        <p:blipFill>
          <a:blip r:embed="rId3"/>
          <a:stretch>
            <a:fillRect/>
          </a:stretch>
        </p:blipFill>
        <p:spPr>
          <a:xfrm>
            <a:off x="-39853" y="2126147"/>
            <a:ext cx="9360879" cy="4843922"/>
          </a:xfrm>
          <a:prstGeom prst="rect">
            <a:avLst/>
          </a:prstGeom>
        </p:spPr>
      </p:pic>
      <p:pic>
        <p:nvPicPr>
          <p:cNvPr id="5" name="Picture 4"/>
          <p:cNvPicPr>
            <a:picLocks noChangeAspect="1"/>
          </p:cNvPicPr>
          <p:nvPr/>
        </p:nvPicPr>
        <p:blipFill>
          <a:blip r:embed="rId4"/>
          <a:stretch>
            <a:fillRect/>
          </a:stretch>
        </p:blipFill>
        <p:spPr>
          <a:xfrm>
            <a:off x="-39853" y="13635"/>
            <a:ext cx="9183853" cy="2245471"/>
          </a:xfrm>
          <a:prstGeom prst="rect">
            <a:avLst/>
          </a:prstGeom>
        </p:spPr>
      </p:pic>
    </p:spTree>
    <p:extLst>
      <p:ext uri="{BB962C8B-B14F-4D97-AF65-F5344CB8AC3E}">
        <p14:creationId xmlns:p14="http://schemas.microsoft.com/office/powerpoint/2010/main" val="372810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044552-CE1C-40CD-A2DD-7BAB933F1365}"/>
              </a:ext>
            </a:extLst>
          </p:cNvPr>
          <p:cNvSpPr>
            <a:spLocks noGrp="1"/>
          </p:cNvSpPr>
          <p:nvPr>
            <p:ph type="title"/>
          </p:nvPr>
        </p:nvSpPr>
        <p:spPr>
          <a:xfrm>
            <a:off x="630933" y="254330"/>
            <a:ext cx="7501844" cy="505977"/>
          </a:xfrm>
        </p:spPr>
        <p:txBody>
          <a:bodyPr>
            <a:noAutofit/>
          </a:bodyPr>
          <a:lstStyle/>
          <a:p>
            <a:pPr>
              <a:spcAft>
                <a:spcPts val="410"/>
              </a:spcAft>
              <a:defRPr/>
            </a:pPr>
            <a:r>
              <a:rPr lang="en-US" altLang="de-DE" sz="2400" dirty="0">
                <a:solidFill>
                  <a:srgbClr val="FF9900"/>
                </a:solidFill>
                <a:cs typeface="+mj-cs"/>
              </a:rPr>
              <a:t>Energy Communities and Cooperatives</a:t>
            </a:r>
            <a:br>
              <a:rPr lang="en-US" altLang="de-DE" sz="2400" dirty="0">
                <a:solidFill>
                  <a:srgbClr val="FF9900"/>
                </a:solidFill>
                <a:cs typeface="+mj-cs"/>
              </a:rPr>
            </a:br>
            <a:r>
              <a:rPr lang="en-US" altLang="de-DE" sz="2400" dirty="0">
                <a:solidFill>
                  <a:srgbClr val="FF9900"/>
                </a:solidFill>
                <a:cs typeface="+mj-cs"/>
              </a:rPr>
              <a:t>Citizens and community participate in whole value chain</a:t>
            </a:r>
            <a:endParaRPr lang="en-US" sz="2400" dirty="0">
              <a:solidFill>
                <a:srgbClr val="FF9900"/>
              </a:solidFill>
              <a:latin typeface="+mn-lt"/>
              <a:ea typeface="+mn-ea"/>
              <a:cs typeface="+mn-cs"/>
            </a:endParaRPr>
          </a:p>
        </p:txBody>
      </p:sp>
      <p:graphicFrame>
        <p:nvGraphicFramePr>
          <p:cNvPr id="35" name="Diagramm 34">
            <a:extLst>
              <a:ext uri="{FF2B5EF4-FFF2-40B4-BE49-F238E27FC236}">
                <a16:creationId xmlns:a16="http://schemas.microsoft.com/office/drawing/2014/main" id="{502E8D28-6631-4E10-BDC4-0A95A78F0749}"/>
              </a:ext>
            </a:extLst>
          </p:cNvPr>
          <p:cNvGraphicFramePr/>
          <p:nvPr>
            <p:extLst>
              <p:ext uri="{D42A27DB-BD31-4B8C-83A1-F6EECF244321}">
                <p14:modId xmlns:p14="http://schemas.microsoft.com/office/powerpoint/2010/main" val="4268322744"/>
              </p:ext>
            </p:extLst>
          </p:nvPr>
        </p:nvGraphicFramePr>
        <p:xfrm>
          <a:off x="498567" y="2238245"/>
          <a:ext cx="8077992" cy="3264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Rechteck: abgerundete Ecken 20">
            <a:extLst>
              <a:ext uri="{FF2B5EF4-FFF2-40B4-BE49-F238E27FC236}">
                <a16:creationId xmlns:a16="http://schemas.microsoft.com/office/drawing/2014/main" id="{CE242E1B-DE3F-4CC5-9D68-55908E3B422A}"/>
              </a:ext>
            </a:extLst>
          </p:cNvPr>
          <p:cNvSpPr>
            <a:spLocks noChangeArrowheads="1"/>
          </p:cNvSpPr>
          <p:nvPr/>
        </p:nvSpPr>
        <p:spPr bwMode="auto">
          <a:xfrm>
            <a:off x="662906" y="4242503"/>
            <a:ext cx="767420" cy="991142"/>
          </a:xfrm>
          <a:prstGeom prst="roundRect">
            <a:avLst>
              <a:gd name="adj" fmla="val 16667"/>
            </a:avLst>
          </a:prstGeom>
          <a:noFill/>
          <a:ln w="19050">
            <a:solidFill>
              <a:schemeClr val="tx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lIns="29496" tIns="29496" rIns="29496" bIns="29496" anchor="ctr"/>
          <a:lstStyle/>
          <a:p>
            <a:pPr algn="ctr" defTabSz="404476">
              <a:defRPr/>
            </a:pPr>
            <a:r>
              <a:rPr lang="en-US" sz="901" dirty="0">
                <a:solidFill>
                  <a:srgbClr val="002060"/>
                </a:solidFill>
                <a:latin typeface="+mn-lt"/>
                <a:ea typeface="+mn-ea"/>
                <a:cs typeface="+mn-cs"/>
              </a:rPr>
              <a:t>National &amp; intern. firm,</a:t>
            </a:r>
          </a:p>
          <a:p>
            <a:pPr algn="ctr" defTabSz="404476">
              <a:defRPr/>
            </a:pPr>
            <a:r>
              <a:rPr lang="en-US" sz="901" dirty="0">
                <a:solidFill>
                  <a:srgbClr val="002060"/>
                </a:solidFill>
                <a:latin typeface="+mn-lt"/>
                <a:ea typeface="+mn-ea"/>
                <a:cs typeface="+mn-cs"/>
              </a:rPr>
              <a:t>local production of stoves</a:t>
            </a:r>
          </a:p>
        </p:txBody>
      </p:sp>
      <p:sp>
        <p:nvSpPr>
          <p:cNvPr id="37" name="Rechteck: abgerundete Ecken 21">
            <a:extLst>
              <a:ext uri="{FF2B5EF4-FFF2-40B4-BE49-F238E27FC236}">
                <a16:creationId xmlns:a16="http://schemas.microsoft.com/office/drawing/2014/main" id="{A2E470B0-B991-4737-B20B-5B65FA7889B2}"/>
              </a:ext>
            </a:extLst>
          </p:cNvPr>
          <p:cNvSpPr>
            <a:spLocks noChangeArrowheads="1"/>
          </p:cNvSpPr>
          <p:nvPr/>
        </p:nvSpPr>
        <p:spPr bwMode="auto">
          <a:xfrm>
            <a:off x="1716854" y="4280355"/>
            <a:ext cx="767420" cy="991142"/>
          </a:xfrm>
          <a:prstGeom prst="roundRect">
            <a:avLst>
              <a:gd name="adj" fmla="val 16667"/>
            </a:avLst>
          </a:prstGeom>
          <a:noFill/>
          <a:ln w="19050">
            <a:solidFill>
              <a:schemeClr val="tx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lIns="29496" tIns="29496" rIns="29496" bIns="29496" anchor="ctr"/>
          <a:lstStyle/>
          <a:p>
            <a:pPr algn="ctr" defTabSz="404476">
              <a:defRPr/>
            </a:pPr>
            <a:r>
              <a:rPr lang="en-US" sz="901" dirty="0">
                <a:solidFill>
                  <a:srgbClr val="002060"/>
                </a:solidFill>
                <a:latin typeface="+mn-lt"/>
                <a:ea typeface="+mn-ea"/>
                <a:cs typeface="+mn-cs"/>
              </a:rPr>
              <a:t>Planning process with LC leaders and </a:t>
            </a:r>
          </a:p>
          <a:p>
            <a:pPr algn="ctr" defTabSz="404476">
              <a:defRPr/>
            </a:pPr>
            <a:r>
              <a:rPr lang="en-US" sz="901" dirty="0">
                <a:solidFill>
                  <a:srgbClr val="002060"/>
                </a:solidFill>
                <a:latin typeface="+mn-lt"/>
                <a:ea typeface="+mn-ea"/>
                <a:cs typeface="+mn-cs"/>
              </a:rPr>
              <a:t>districts</a:t>
            </a:r>
          </a:p>
        </p:txBody>
      </p:sp>
      <p:sp>
        <p:nvSpPr>
          <p:cNvPr id="38" name="Rechteck: abgerundete Ecken 23">
            <a:extLst>
              <a:ext uri="{FF2B5EF4-FFF2-40B4-BE49-F238E27FC236}">
                <a16:creationId xmlns:a16="http://schemas.microsoft.com/office/drawing/2014/main" id="{9E23471B-6B07-429C-A312-07243F3F2346}"/>
              </a:ext>
            </a:extLst>
          </p:cNvPr>
          <p:cNvSpPr>
            <a:spLocks noChangeArrowheads="1"/>
          </p:cNvSpPr>
          <p:nvPr/>
        </p:nvSpPr>
        <p:spPr bwMode="auto">
          <a:xfrm>
            <a:off x="2737162" y="3190325"/>
            <a:ext cx="767420" cy="2108270"/>
          </a:xfrm>
          <a:prstGeom prst="roundRect">
            <a:avLst>
              <a:gd name="adj" fmla="val 16667"/>
            </a:avLst>
          </a:prstGeom>
          <a:noFill/>
          <a:ln w="19050">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lIns="29496" tIns="29496" rIns="29496" bIns="29496" anchor="ctr"/>
          <a:lstStyle/>
          <a:p>
            <a:pPr algn="ctr" defTabSz="404476">
              <a:defRPr/>
            </a:pPr>
            <a:r>
              <a:rPr lang="en-US" sz="901" dirty="0">
                <a:solidFill>
                  <a:srgbClr val="002060"/>
                </a:solidFill>
                <a:latin typeface="+mn-lt"/>
                <a:ea typeface="+mn-ea"/>
                <a:cs typeface="+mn-cs"/>
              </a:rPr>
              <a:t>Using citizen’s investments to de-risk </a:t>
            </a:r>
          </a:p>
          <a:p>
            <a:pPr algn="ctr" defTabSz="404476">
              <a:defRPr/>
            </a:pPr>
            <a:endParaRPr lang="en-US" sz="901" dirty="0">
              <a:solidFill>
                <a:srgbClr val="002060"/>
              </a:solidFill>
              <a:latin typeface="+mn-lt"/>
              <a:ea typeface="+mn-ea"/>
              <a:cs typeface="+mn-cs"/>
            </a:endParaRPr>
          </a:p>
          <a:p>
            <a:pPr algn="ctr" defTabSz="404476">
              <a:defRPr/>
            </a:pPr>
            <a:endParaRPr lang="en-US" sz="901" dirty="0">
              <a:solidFill>
                <a:srgbClr val="002060"/>
              </a:solidFill>
              <a:latin typeface="+mn-lt"/>
              <a:ea typeface="+mn-ea"/>
              <a:cs typeface="+mn-cs"/>
            </a:endParaRPr>
          </a:p>
          <a:p>
            <a:pPr algn="ctr" defTabSz="404476">
              <a:defRPr/>
            </a:pPr>
            <a:endParaRPr lang="en-US" sz="901" dirty="0">
              <a:solidFill>
                <a:srgbClr val="002060"/>
              </a:solidFill>
              <a:latin typeface="+mn-lt"/>
              <a:ea typeface="+mn-ea"/>
              <a:cs typeface="+mn-cs"/>
            </a:endParaRPr>
          </a:p>
          <a:p>
            <a:pPr algn="ctr" defTabSz="404476">
              <a:defRPr/>
            </a:pPr>
            <a:endParaRPr lang="en-US" sz="901" dirty="0">
              <a:solidFill>
                <a:srgbClr val="002060"/>
              </a:solidFill>
              <a:latin typeface="+mn-lt"/>
              <a:ea typeface="+mn-ea"/>
              <a:cs typeface="+mn-cs"/>
            </a:endParaRPr>
          </a:p>
          <a:p>
            <a:pPr algn="ctr" defTabSz="404476">
              <a:defRPr/>
            </a:pPr>
            <a:endParaRPr lang="en-US" sz="901" dirty="0">
              <a:solidFill>
                <a:srgbClr val="002060"/>
              </a:solidFill>
              <a:latin typeface="+mn-lt"/>
              <a:ea typeface="+mn-ea"/>
              <a:cs typeface="+mn-cs"/>
            </a:endParaRPr>
          </a:p>
          <a:p>
            <a:pPr algn="ctr" defTabSz="404476">
              <a:defRPr/>
            </a:pPr>
            <a:r>
              <a:rPr lang="en-US" sz="901" dirty="0">
                <a:solidFill>
                  <a:srgbClr val="002060"/>
                </a:solidFill>
                <a:latin typeface="+mn-lt"/>
                <a:ea typeface="+mn-ea"/>
                <a:cs typeface="+mn-cs"/>
              </a:rPr>
              <a:t>Local citizens, </a:t>
            </a:r>
            <a:r>
              <a:rPr lang="en-US" sz="901" dirty="0" err="1">
                <a:solidFill>
                  <a:srgbClr val="002060"/>
                </a:solidFill>
                <a:latin typeface="+mn-lt"/>
                <a:ea typeface="+mn-ea"/>
                <a:cs typeface="+mn-cs"/>
              </a:rPr>
              <a:t>priv.sector</a:t>
            </a:r>
            <a:r>
              <a:rPr lang="en-US" sz="901" dirty="0">
                <a:solidFill>
                  <a:srgbClr val="002060"/>
                </a:solidFill>
                <a:latin typeface="+mn-lt"/>
                <a:ea typeface="+mn-ea"/>
                <a:cs typeface="+mn-cs"/>
              </a:rPr>
              <a:t>, SACCOs, SMEs, coops</a:t>
            </a:r>
          </a:p>
        </p:txBody>
      </p:sp>
      <p:sp>
        <p:nvSpPr>
          <p:cNvPr id="39" name="Rechteck: abgerundete Ecken 24">
            <a:extLst>
              <a:ext uri="{FF2B5EF4-FFF2-40B4-BE49-F238E27FC236}">
                <a16:creationId xmlns:a16="http://schemas.microsoft.com/office/drawing/2014/main" id="{9A4E5029-1076-41C4-BA38-4D19D1D09DF6}"/>
              </a:ext>
            </a:extLst>
          </p:cNvPr>
          <p:cNvSpPr>
            <a:spLocks noChangeArrowheads="1"/>
          </p:cNvSpPr>
          <p:nvPr/>
        </p:nvSpPr>
        <p:spPr bwMode="auto">
          <a:xfrm>
            <a:off x="3708943" y="4247974"/>
            <a:ext cx="737503" cy="991142"/>
          </a:xfrm>
          <a:prstGeom prst="roundRect">
            <a:avLst>
              <a:gd name="adj" fmla="val 16667"/>
            </a:avLst>
          </a:prstGeom>
          <a:noFill/>
          <a:ln w="19050">
            <a:solidFill>
              <a:schemeClr val="tx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lIns="29496" tIns="29496" rIns="29496" bIns="29496" anchor="ctr"/>
          <a:lstStyle/>
          <a:p>
            <a:pPr algn="ctr" defTabSz="404476">
              <a:defRPr/>
            </a:pPr>
            <a:r>
              <a:rPr lang="en-US" sz="901">
                <a:solidFill>
                  <a:srgbClr val="002060"/>
                </a:solidFill>
                <a:latin typeface="+mn-lt"/>
                <a:ea typeface="+mn-ea"/>
                <a:cs typeface="+mn-cs"/>
              </a:rPr>
              <a:t>Trained Technicians</a:t>
            </a:r>
            <a:endParaRPr lang="en-US" sz="901" dirty="0">
              <a:solidFill>
                <a:srgbClr val="002060"/>
              </a:solidFill>
              <a:latin typeface="+mn-lt"/>
              <a:ea typeface="+mn-ea"/>
              <a:cs typeface="+mn-cs"/>
            </a:endParaRPr>
          </a:p>
          <a:p>
            <a:pPr algn="ctr" defTabSz="404476">
              <a:defRPr/>
            </a:pPr>
            <a:r>
              <a:rPr lang="en-US" sz="901" dirty="0">
                <a:solidFill>
                  <a:srgbClr val="002060"/>
                </a:solidFill>
                <a:latin typeface="+mn-lt"/>
                <a:ea typeface="+mn-ea"/>
                <a:cs typeface="+mn-cs"/>
              </a:rPr>
              <a:t>SMEs</a:t>
            </a:r>
          </a:p>
        </p:txBody>
      </p:sp>
      <p:sp>
        <p:nvSpPr>
          <p:cNvPr id="40" name="Rechteck: abgerundete Ecken 25">
            <a:extLst>
              <a:ext uri="{FF2B5EF4-FFF2-40B4-BE49-F238E27FC236}">
                <a16:creationId xmlns:a16="http://schemas.microsoft.com/office/drawing/2014/main" id="{C4856E84-C0CC-4720-A57A-8919276A39DF}"/>
              </a:ext>
            </a:extLst>
          </p:cNvPr>
          <p:cNvSpPr>
            <a:spLocks noChangeArrowheads="1"/>
          </p:cNvSpPr>
          <p:nvPr/>
        </p:nvSpPr>
        <p:spPr bwMode="auto">
          <a:xfrm>
            <a:off x="4620383" y="4283281"/>
            <a:ext cx="766119" cy="991142"/>
          </a:xfrm>
          <a:prstGeom prst="roundRect">
            <a:avLst>
              <a:gd name="adj" fmla="val 16667"/>
            </a:avLst>
          </a:prstGeom>
          <a:noFill/>
          <a:ln w="19050">
            <a:solidFill>
              <a:schemeClr val="tx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lIns="29496" tIns="29496" rIns="29496" bIns="29496" anchor="ctr"/>
          <a:lstStyle/>
          <a:p>
            <a:pPr algn="ctr" defTabSz="404476">
              <a:defRPr/>
            </a:pPr>
            <a:r>
              <a:rPr lang="en-US" sz="901" dirty="0">
                <a:solidFill>
                  <a:srgbClr val="002060"/>
                </a:solidFill>
                <a:latin typeface="+mn-lt"/>
                <a:ea typeface="+mn-ea"/>
                <a:cs typeface="+mn-cs"/>
              </a:rPr>
              <a:t>Utilities, SMEs, </a:t>
            </a:r>
            <a:r>
              <a:rPr lang="en-US" sz="901" dirty="0" err="1">
                <a:solidFill>
                  <a:srgbClr val="002060"/>
                </a:solidFill>
                <a:latin typeface="+mn-lt"/>
                <a:ea typeface="+mn-ea"/>
                <a:cs typeface="+mn-cs"/>
              </a:rPr>
              <a:t>comm</a:t>
            </a:r>
            <a:r>
              <a:rPr lang="en-US" sz="901" dirty="0">
                <a:solidFill>
                  <a:srgbClr val="002060"/>
                </a:solidFill>
                <a:latin typeface="+mn-lt"/>
                <a:ea typeface="+mn-ea"/>
                <a:cs typeface="+mn-cs"/>
              </a:rPr>
              <a:t>-unities</a:t>
            </a:r>
          </a:p>
        </p:txBody>
      </p:sp>
      <p:sp>
        <p:nvSpPr>
          <p:cNvPr id="41" name="Rechteck: abgerundete Ecken 26">
            <a:extLst>
              <a:ext uri="{FF2B5EF4-FFF2-40B4-BE49-F238E27FC236}">
                <a16:creationId xmlns:a16="http://schemas.microsoft.com/office/drawing/2014/main" id="{CB63261B-BB8A-4BC3-A92E-C7F907C66D54}"/>
              </a:ext>
            </a:extLst>
          </p:cNvPr>
          <p:cNvSpPr>
            <a:spLocks noChangeArrowheads="1"/>
          </p:cNvSpPr>
          <p:nvPr/>
        </p:nvSpPr>
        <p:spPr bwMode="auto">
          <a:xfrm>
            <a:off x="5573628" y="4247974"/>
            <a:ext cx="766119" cy="991142"/>
          </a:xfrm>
          <a:prstGeom prst="roundRect">
            <a:avLst>
              <a:gd name="adj" fmla="val 16667"/>
            </a:avLst>
          </a:prstGeom>
          <a:noFill/>
          <a:ln w="19050">
            <a:solidFill>
              <a:schemeClr val="tx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lIns="29496" tIns="29496" rIns="29496" bIns="29496" anchor="ctr"/>
          <a:lstStyle/>
          <a:p>
            <a:pPr algn="ctr" defTabSz="404476">
              <a:defRPr/>
            </a:pPr>
            <a:r>
              <a:rPr lang="en-US" sz="901" dirty="0" err="1">
                <a:solidFill>
                  <a:srgbClr val="002060"/>
                </a:solidFill>
                <a:latin typeface="+mn-lt"/>
                <a:ea typeface="+mn-ea"/>
                <a:cs typeface="+mn-cs"/>
              </a:rPr>
              <a:t>Comm</a:t>
            </a:r>
            <a:r>
              <a:rPr lang="en-US" sz="901" dirty="0">
                <a:solidFill>
                  <a:srgbClr val="002060"/>
                </a:solidFill>
                <a:latin typeface="+mn-lt"/>
                <a:ea typeface="+mn-ea"/>
                <a:cs typeface="+mn-cs"/>
              </a:rPr>
              <a:t>-unities, SMEs, Utilities</a:t>
            </a:r>
          </a:p>
        </p:txBody>
      </p:sp>
      <p:sp>
        <p:nvSpPr>
          <p:cNvPr id="42" name="Rechteck: abgerundete Ecken 27">
            <a:extLst>
              <a:ext uri="{FF2B5EF4-FFF2-40B4-BE49-F238E27FC236}">
                <a16:creationId xmlns:a16="http://schemas.microsoft.com/office/drawing/2014/main" id="{B9F7FD36-0A98-49B9-ACE8-1A3BC2B43F27}"/>
              </a:ext>
            </a:extLst>
          </p:cNvPr>
          <p:cNvSpPr>
            <a:spLocks noChangeArrowheads="1"/>
          </p:cNvSpPr>
          <p:nvPr/>
        </p:nvSpPr>
        <p:spPr bwMode="auto">
          <a:xfrm>
            <a:off x="6562644" y="4254478"/>
            <a:ext cx="766119" cy="991142"/>
          </a:xfrm>
          <a:prstGeom prst="roundRect">
            <a:avLst>
              <a:gd name="adj" fmla="val 16667"/>
            </a:avLst>
          </a:prstGeom>
          <a:noFill/>
          <a:ln w="19050">
            <a:solidFill>
              <a:schemeClr val="tx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lIns="29496" tIns="29496" rIns="29496" bIns="29496" anchor="ctr"/>
          <a:lstStyle/>
          <a:p>
            <a:pPr algn="ctr" defTabSz="404476">
              <a:defRPr/>
            </a:pPr>
            <a:r>
              <a:rPr lang="en-US" sz="901" dirty="0">
                <a:solidFill>
                  <a:srgbClr val="002060"/>
                </a:solidFill>
                <a:latin typeface="+mn-lt"/>
                <a:ea typeface="+mn-ea"/>
                <a:cs typeface="+mn-cs"/>
              </a:rPr>
              <a:t>Citizens, SMEs, Utilities</a:t>
            </a:r>
          </a:p>
        </p:txBody>
      </p:sp>
      <p:sp>
        <p:nvSpPr>
          <p:cNvPr id="43" name="Rechteck: abgerundete Ecken 28">
            <a:extLst>
              <a:ext uri="{FF2B5EF4-FFF2-40B4-BE49-F238E27FC236}">
                <a16:creationId xmlns:a16="http://schemas.microsoft.com/office/drawing/2014/main" id="{BDC782BE-D26F-43E5-9BF6-9DB8399D8861}"/>
              </a:ext>
            </a:extLst>
          </p:cNvPr>
          <p:cNvSpPr>
            <a:spLocks noChangeArrowheads="1"/>
          </p:cNvSpPr>
          <p:nvPr/>
        </p:nvSpPr>
        <p:spPr bwMode="auto">
          <a:xfrm>
            <a:off x="7587543" y="4254478"/>
            <a:ext cx="766119" cy="991142"/>
          </a:xfrm>
          <a:prstGeom prst="roundRect">
            <a:avLst>
              <a:gd name="adj" fmla="val 16667"/>
            </a:avLst>
          </a:prstGeom>
          <a:noFill/>
          <a:ln w="19050">
            <a:solidFill>
              <a:schemeClr val="tx2"/>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lIns="29496" tIns="29496" rIns="29496" bIns="29496" anchor="ctr"/>
          <a:lstStyle/>
          <a:p>
            <a:pPr algn="ctr" defTabSz="404476">
              <a:defRPr/>
            </a:pPr>
            <a:r>
              <a:rPr lang="en-US" sz="901" dirty="0">
                <a:solidFill>
                  <a:srgbClr val="002060"/>
                </a:solidFill>
                <a:latin typeface="+mn-lt"/>
                <a:ea typeface="+mn-ea"/>
                <a:cs typeface="+mn-cs"/>
              </a:rPr>
              <a:t>Citizens, SMEs, </a:t>
            </a:r>
            <a:r>
              <a:rPr lang="en-US" sz="901" dirty="0" err="1">
                <a:solidFill>
                  <a:srgbClr val="002060"/>
                </a:solidFill>
                <a:latin typeface="+mn-lt"/>
                <a:ea typeface="+mn-ea"/>
                <a:cs typeface="+mn-cs"/>
              </a:rPr>
              <a:t>Municip</a:t>
            </a:r>
            <a:r>
              <a:rPr lang="en-US" sz="901" dirty="0">
                <a:solidFill>
                  <a:srgbClr val="002060"/>
                </a:solidFill>
                <a:latin typeface="+mn-lt"/>
                <a:ea typeface="+mn-ea"/>
                <a:cs typeface="+mn-cs"/>
              </a:rPr>
              <a:t>.</a:t>
            </a:r>
          </a:p>
        </p:txBody>
      </p:sp>
      <p:sp>
        <p:nvSpPr>
          <p:cNvPr id="45" name="Pfeil: nach rechts 4">
            <a:extLst>
              <a:ext uri="{FF2B5EF4-FFF2-40B4-BE49-F238E27FC236}">
                <a16:creationId xmlns:a16="http://schemas.microsoft.com/office/drawing/2014/main" id="{943BE462-EF1B-4F29-A04E-0C8C635C1B95}"/>
              </a:ext>
            </a:extLst>
          </p:cNvPr>
          <p:cNvSpPr>
            <a:spLocks noChangeArrowheads="1"/>
          </p:cNvSpPr>
          <p:nvPr/>
        </p:nvSpPr>
        <p:spPr bwMode="auto">
          <a:xfrm rot="16200000">
            <a:off x="3905390" y="5369188"/>
            <a:ext cx="314772" cy="353793"/>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ltLang="de-DE" sz="1147">
              <a:solidFill>
                <a:srgbClr val="FFFFFF"/>
              </a:solidFill>
              <a:cs typeface="+mn-cs"/>
            </a:endParaRPr>
          </a:p>
        </p:txBody>
      </p:sp>
      <p:sp>
        <p:nvSpPr>
          <p:cNvPr id="47" name="Pfeil: nach rechts 34">
            <a:extLst>
              <a:ext uri="{FF2B5EF4-FFF2-40B4-BE49-F238E27FC236}">
                <a16:creationId xmlns:a16="http://schemas.microsoft.com/office/drawing/2014/main" id="{301020DD-81E4-43DA-B48B-62F6E2CCE24F}"/>
              </a:ext>
            </a:extLst>
          </p:cNvPr>
          <p:cNvSpPr>
            <a:spLocks noChangeArrowheads="1"/>
          </p:cNvSpPr>
          <p:nvPr/>
        </p:nvSpPr>
        <p:spPr bwMode="auto">
          <a:xfrm rot="16200000">
            <a:off x="5806411" y="5371139"/>
            <a:ext cx="313471" cy="353793"/>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ltLang="de-DE" sz="1147">
              <a:solidFill>
                <a:srgbClr val="FFFFFF"/>
              </a:solidFill>
              <a:cs typeface="+mn-cs"/>
            </a:endParaRPr>
          </a:p>
        </p:txBody>
      </p:sp>
      <p:sp>
        <p:nvSpPr>
          <p:cNvPr id="48" name="Pfeil: nach rechts 38">
            <a:extLst>
              <a:ext uri="{FF2B5EF4-FFF2-40B4-BE49-F238E27FC236}">
                <a16:creationId xmlns:a16="http://schemas.microsoft.com/office/drawing/2014/main" id="{6FE85491-5445-4A85-9926-38CB95612F00}"/>
              </a:ext>
            </a:extLst>
          </p:cNvPr>
          <p:cNvSpPr>
            <a:spLocks noChangeArrowheads="1"/>
          </p:cNvSpPr>
          <p:nvPr/>
        </p:nvSpPr>
        <p:spPr bwMode="auto">
          <a:xfrm rot="16200000">
            <a:off x="6795158" y="5376342"/>
            <a:ext cx="313471" cy="353793"/>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ltLang="de-DE" sz="1147">
              <a:solidFill>
                <a:srgbClr val="FFFFFF"/>
              </a:solidFill>
              <a:cs typeface="+mn-cs"/>
            </a:endParaRPr>
          </a:p>
        </p:txBody>
      </p:sp>
      <p:sp>
        <p:nvSpPr>
          <p:cNvPr id="49" name="Pfeil: nach rechts 40">
            <a:extLst>
              <a:ext uri="{FF2B5EF4-FFF2-40B4-BE49-F238E27FC236}">
                <a16:creationId xmlns:a16="http://schemas.microsoft.com/office/drawing/2014/main" id="{0DD937C4-F871-420B-96A0-B7D472EB8455}"/>
              </a:ext>
            </a:extLst>
          </p:cNvPr>
          <p:cNvSpPr>
            <a:spLocks noChangeArrowheads="1"/>
          </p:cNvSpPr>
          <p:nvPr/>
        </p:nvSpPr>
        <p:spPr bwMode="auto">
          <a:xfrm rot="16200000">
            <a:off x="7798494" y="5376992"/>
            <a:ext cx="314772" cy="353793"/>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ltLang="de-DE" sz="1147">
              <a:solidFill>
                <a:srgbClr val="FFFFFF"/>
              </a:solidFill>
              <a:cs typeface="+mn-cs"/>
            </a:endParaRPr>
          </a:p>
        </p:txBody>
      </p:sp>
      <p:sp>
        <p:nvSpPr>
          <p:cNvPr id="50" name="TextBox 35">
            <a:extLst>
              <a:ext uri="{FF2B5EF4-FFF2-40B4-BE49-F238E27FC236}">
                <a16:creationId xmlns:a16="http://schemas.microsoft.com/office/drawing/2014/main" id="{F32022B8-C3E2-4706-BC87-7E06D4133B20}"/>
              </a:ext>
            </a:extLst>
          </p:cNvPr>
          <p:cNvSpPr txBox="1">
            <a:spLocks noChangeArrowheads="1"/>
          </p:cNvSpPr>
          <p:nvPr/>
        </p:nvSpPr>
        <p:spPr bwMode="auto">
          <a:xfrm>
            <a:off x="662906" y="5938499"/>
            <a:ext cx="7746193" cy="584775"/>
          </a:xfrm>
          <a:prstGeom prst="rect">
            <a:avLst/>
          </a:prstGeom>
          <a:solidFill>
            <a:schemeClr val="bg1"/>
          </a:solidFill>
          <a:ln w="19050">
            <a:solidFill>
              <a:schemeClr val="accent1"/>
            </a:solidFill>
            <a:miter lim="800000"/>
            <a:headEnd/>
            <a:tailEnd/>
          </a:ln>
        </p:spPr>
        <p:txBody>
          <a:bodyPr wrap="square">
            <a:spAutoFit/>
          </a:bodyPr>
          <a:lstStyle>
            <a:lvl1pPr>
              <a:spcBef>
                <a:spcPct val="20000"/>
              </a:spcBef>
              <a:buFont typeface="Arial" panose="020B0604020202020204" pitchFamily="34" charset="0"/>
              <a:buChar char="•"/>
              <a:defRPr sz="3200">
                <a:solidFill>
                  <a:srgbClr val="0070B9"/>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92125"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92125"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92125"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92125"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MS PGothic" panose="020B0600070205080204" pitchFamily="34" charset="-128"/>
                <a:cs typeface="MS PGothic" panose="020B0600070205080204" pitchFamily="34" charset="-128"/>
              </a:defRPr>
            </a:lvl9pPr>
          </a:lstStyle>
          <a:p>
            <a:pPr algn="ctr">
              <a:spcBef>
                <a:spcPct val="0"/>
              </a:spcBef>
              <a:buFontTx/>
              <a:buNone/>
            </a:pPr>
            <a:r>
              <a:rPr lang="en-US" altLang="de-DE" sz="1600" b="1" dirty="0">
                <a:solidFill>
                  <a:schemeClr val="accent1"/>
                </a:solidFill>
              </a:rPr>
              <a:t>Empowered and sustainable energy Communities can take over different roles of the energy value chain</a:t>
            </a:r>
          </a:p>
        </p:txBody>
      </p:sp>
      <p:sp>
        <p:nvSpPr>
          <p:cNvPr id="55" name="Pfeil: nach rechts 4">
            <a:extLst>
              <a:ext uri="{FF2B5EF4-FFF2-40B4-BE49-F238E27FC236}">
                <a16:creationId xmlns:a16="http://schemas.microsoft.com/office/drawing/2014/main" id="{07D16C3E-148E-4B04-8943-10ED09651C15}"/>
              </a:ext>
            </a:extLst>
          </p:cNvPr>
          <p:cNvSpPr>
            <a:spLocks noChangeArrowheads="1"/>
          </p:cNvSpPr>
          <p:nvPr/>
        </p:nvSpPr>
        <p:spPr bwMode="auto">
          <a:xfrm rot="16200000">
            <a:off x="2985268" y="5369188"/>
            <a:ext cx="314772" cy="353793"/>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ltLang="de-DE" sz="1147">
              <a:solidFill>
                <a:srgbClr val="FFFFFF"/>
              </a:solidFill>
              <a:cs typeface="+mn-cs"/>
            </a:endParaRPr>
          </a:p>
        </p:txBody>
      </p:sp>
      <p:sp>
        <p:nvSpPr>
          <p:cNvPr id="22" name="TextBox 39">
            <a:extLst>
              <a:ext uri="{FF2B5EF4-FFF2-40B4-BE49-F238E27FC236}">
                <a16:creationId xmlns:a16="http://schemas.microsoft.com/office/drawing/2014/main" id="{891E991A-5ACC-4D00-9852-9698B9475410}"/>
              </a:ext>
            </a:extLst>
          </p:cNvPr>
          <p:cNvSpPr txBox="1"/>
          <p:nvPr/>
        </p:nvSpPr>
        <p:spPr>
          <a:xfrm>
            <a:off x="731672" y="1008675"/>
            <a:ext cx="7676040" cy="2139047"/>
          </a:xfrm>
          <a:prstGeom prst="rect">
            <a:avLst/>
          </a:prstGeom>
          <a:noFill/>
        </p:spPr>
        <p:txBody>
          <a:bodyPr wrap="square">
            <a:spAutoFit/>
          </a:bodyPr>
          <a:lstStyle/>
          <a:p>
            <a:pPr defTabSz="493685">
              <a:defRPr/>
            </a:pPr>
            <a:r>
              <a:rPr lang="en-US" sz="1500" dirty="0">
                <a:solidFill>
                  <a:schemeClr val="tx1"/>
                </a:solidFill>
                <a:latin typeface="Calibri" charset="0"/>
                <a:ea typeface="MS PGothic" charset="-128"/>
                <a:cs typeface="+mn-cs"/>
              </a:rPr>
              <a:t>Implementing and expanding renewable and decentralized energy systems</a:t>
            </a:r>
          </a:p>
          <a:p>
            <a:pPr marL="285750" indent="-285750" defTabSz="493685">
              <a:buFontTx/>
              <a:buChar char="-"/>
              <a:defRPr/>
            </a:pPr>
            <a:r>
              <a:rPr lang="en-US" sz="1500" dirty="0">
                <a:solidFill>
                  <a:schemeClr val="tx1"/>
                </a:solidFill>
                <a:latin typeface="Calibri" charset="0"/>
                <a:ea typeface="MS PGothic" charset="-128"/>
                <a:cs typeface="+mn-cs"/>
              </a:rPr>
              <a:t>Needs assessment</a:t>
            </a:r>
          </a:p>
          <a:p>
            <a:pPr marL="285750" indent="-285750" defTabSz="493685">
              <a:buFontTx/>
              <a:buChar char="-"/>
              <a:defRPr/>
            </a:pPr>
            <a:r>
              <a:rPr lang="en-US" sz="1500" dirty="0">
                <a:solidFill>
                  <a:schemeClr val="tx1"/>
                </a:solidFill>
                <a:latin typeface="Calibri" charset="0"/>
                <a:ea typeface="MS PGothic" charset="-128"/>
                <a:cs typeface="+mn-cs"/>
              </a:rPr>
              <a:t>Awareness raising / presenting good practices</a:t>
            </a:r>
          </a:p>
          <a:p>
            <a:pPr marL="285750" indent="-285750" defTabSz="493685">
              <a:buFontTx/>
              <a:buChar char="-"/>
              <a:defRPr/>
            </a:pPr>
            <a:r>
              <a:rPr lang="en-US" sz="1500" dirty="0">
                <a:solidFill>
                  <a:schemeClr val="tx1"/>
                </a:solidFill>
                <a:latin typeface="Calibri" charset="0"/>
                <a:ea typeface="MS PGothic" charset="-128"/>
                <a:cs typeface="+mn-cs"/>
              </a:rPr>
              <a:t>Knowledge management / training</a:t>
            </a:r>
          </a:p>
          <a:p>
            <a:pPr marL="285750" indent="-285750" defTabSz="493685">
              <a:buFontTx/>
              <a:buChar char="-"/>
              <a:defRPr/>
            </a:pPr>
            <a:r>
              <a:rPr lang="en-US" sz="1500" dirty="0">
                <a:solidFill>
                  <a:schemeClr val="tx1"/>
                </a:solidFill>
                <a:latin typeface="Calibri" charset="0"/>
                <a:ea typeface="MS PGothic" charset="-128"/>
                <a:cs typeface="+mn-cs"/>
              </a:rPr>
              <a:t>Improving value chain (e.g. productive use for </a:t>
            </a:r>
            <a:r>
              <a:rPr lang="en-US" sz="1500" dirty="0" err="1">
                <a:solidFill>
                  <a:schemeClr val="tx1"/>
                </a:solidFill>
                <a:latin typeface="Calibri" charset="0"/>
                <a:ea typeface="MS PGothic" charset="-128"/>
                <a:cs typeface="+mn-cs"/>
              </a:rPr>
              <a:t>agro</a:t>
            </a:r>
            <a:r>
              <a:rPr lang="en-US" sz="1500" dirty="0">
                <a:solidFill>
                  <a:schemeClr val="tx1"/>
                </a:solidFill>
                <a:latin typeface="Calibri" charset="0"/>
                <a:ea typeface="MS PGothic" charset="-128"/>
                <a:cs typeface="+mn-cs"/>
              </a:rPr>
              <a:t> or diary products)</a:t>
            </a:r>
          </a:p>
          <a:p>
            <a:pPr marL="285750" indent="-285750" defTabSz="493685">
              <a:buFontTx/>
              <a:buChar char="-"/>
              <a:defRPr/>
            </a:pPr>
            <a:r>
              <a:rPr lang="en-US" sz="1500" dirty="0">
                <a:solidFill>
                  <a:schemeClr val="tx1"/>
                </a:solidFill>
                <a:latin typeface="Calibri" charset="0"/>
                <a:ea typeface="MS PGothic" charset="-128"/>
                <a:cs typeface="+mn-cs"/>
              </a:rPr>
              <a:t>Access to finance / unlocking local and private capital</a:t>
            </a:r>
          </a:p>
          <a:p>
            <a:pPr marL="285750" indent="-285750" defTabSz="493685">
              <a:buFontTx/>
              <a:buChar char="-"/>
              <a:defRPr/>
            </a:pPr>
            <a:r>
              <a:rPr lang="en-US" sz="1500" dirty="0">
                <a:solidFill>
                  <a:schemeClr val="tx1"/>
                </a:solidFill>
                <a:latin typeface="Calibri" charset="0"/>
                <a:ea typeface="MS PGothic" charset="-128"/>
                <a:cs typeface="+mn-cs"/>
              </a:rPr>
              <a:t>Market development</a:t>
            </a:r>
          </a:p>
          <a:p>
            <a:pPr marL="285750" indent="-285750" defTabSz="493685">
              <a:buFontTx/>
              <a:buChar char="-"/>
              <a:defRPr/>
            </a:pPr>
            <a:r>
              <a:rPr lang="en-US" sz="1500" dirty="0">
                <a:solidFill>
                  <a:schemeClr val="tx1"/>
                </a:solidFill>
                <a:latin typeface="Calibri" charset="0"/>
                <a:ea typeface="MS PGothic" charset="-128"/>
                <a:cs typeface="+mn-cs"/>
              </a:rPr>
              <a:t>Women’s and youth empowerment</a:t>
            </a:r>
          </a:p>
          <a:p>
            <a:pPr marL="285750" indent="-285750" defTabSz="493685">
              <a:buFontTx/>
              <a:buChar char="-"/>
              <a:defRPr/>
            </a:pPr>
            <a:endParaRPr lang="en-US" sz="1300" dirty="0">
              <a:solidFill>
                <a:schemeClr val="tx1"/>
              </a:solidFill>
              <a:latin typeface="Calibri" charset="0"/>
              <a:ea typeface="MS PGothic" charset="-128"/>
              <a:cs typeface="+mn-cs"/>
            </a:endParaRPr>
          </a:p>
        </p:txBody>
      </p:sp>
      <p:sp>
        <p:nvSpPr>
          <p:cNvPr id="23" name="Pfeil: nach rechts 4">
            <a:extLst>
              <a:ext uri="{FF2B5EF4-FFF2-40B4-BE49-F238E27FC236}">
                <a16:creationId xmlns:a16="http://schemas.microsoft.com/office/drawing/2014/main" id="{DC55C3CE-29C4-4416-B052-743118362BF9}"/>
              </a:ext>
            </a:extLst>
          </p:cNvPr>
          <p:cNvSpPr>
            <a:spLocks noChangeArrowheads="1"/>
          </p:cNvSpPr>
          <p:nvPr/>
        </p:nvSpPr>
        <p:spPr bwMode="auto">
          <a:xfrm rot="16200000">
            <a:off x="4888370" y="5392048"/>
            <a:ext cx="314772" cy="353793"/>
          </a:xfrm>
          <a:prstGeom prst="rightArrow">
            <a:avLst>
              <a:gd name="adj1" fmla="val 50000"/>
              <a:gd name="adj2" fmla="val 50000"/>
            </a:avLst>
          </a:prstGeom>
          <a:solidFill>
            <a:schemeClr val="bg2">
              <a:lumMod val="20000"/>
              <a:lumOff val="8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endParaRPr lang="en-US" altLang="de-DE" sz="1147">
              <a:solidFill>
                <a:srgbClr val="FFFFFF"/>
              </a:solidFill>
              <a:cs typeface="+mn-cs"/>
            </a:endParaRPr>
          </a:p>
        </p:txBody>
      </p:sp>
      <p:sp>
        <p:nvSpPr>
          <p:cNvPr id="21" name="Pfeil: nach rechts 4">
            <a:extLst>
              <a:ext uri="{FF2B5EF4-FFF2-40B4-BE49-F238E27FC236}">
                <a16:creationId xmlns:a16="http://schemas.microsoft.com/office/drawing/2014/main" id="{6C25F351-8EEB-48FC-8ABB-7B10B68F7523}"/>
              </a:ext>
            </a:extLst>
          </p:cNvPr>
          <p:cNvSpPr>
            <a:spLocks noChangeArrowheads="1"/>
          </p:cNvSpPr>
          <p:nvPr/>
        </p:nvSpPr>
        <p:spPr bwMode="auto">
          <a:xfrm rot="16200000">
            <a:off x="895210" y="5369184"/>
            <a:ext cx="314772" cy="353793"/>
          </a:xfrm>
          <a:prstGeom prst="rightArrow">
            <a:avLst>
              <a:gd name="adj1" fmla="val 50000"/>
              <a:gd name="adj2" fmla="val 50000"/>
            </a:avLst>
          </a:prstGeom>
          <a:solidFill>
            <a:schemeClr val="bg2">
              <a:lumMod val="20000"/>
              <a:lumOff val="80000"/>
            </a:schemeClr>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ltLang="de-DE" sz="1147">
              <a:solidFill>
                <a:srgbClr val="FFFFFF"/>
              </a:solidFill>
              <a:cs typeface="+mn-cs"/>
            </a:endParaRPr>
          </a:p>
        </p:txBody>
      </p:sp>
      <p:sp>
        <p:nvSpPr>
          <p:cNvPr id="24" name="Pfeil: nach rechts 4">
            <a:extLst>
              <a:ext uri="{FF2B5EF4-FFF2-40B4-BE49-F238E27FC236}">
                <a16:creationId xmlns:a16="http://schemas.microsoft.com/office/drawing/2014/main" id="{580DD013-B94A-4CC5-8134-354AD7692549}"/>
              </a:ext>
            </a:extLst>
          </p:cNvPr>
          <p:cNvSpPr>
            <a:spLocks noChangeArrowheads="1"/>
          </p:cNvSpPr>
          <p:nvPr/>
        </p:nvSpPr>
        <p:spPr bwMode="auto">
          <a:xfrm rot="16200000">
            <a:off x="1983780" y="5380070"/>
            <a:ext cx="314772" cy="353793"/>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ltLang="de-DE" sz="1147">
              <a:solidFill>
                <a:srgbClr val="FFFFFF"/>
              </a:solidFill>
              <a:cs typeface="+mn-cs"/>
            </a:endParaRPr>
          </a:p>
        </p:txBody>
      </p:sp>
    </p:spTree>
    <p:extLst>
      <p:ext uri="{BB962C8B-B14F-4D97-AF65-F5344CB8AC3E}">
        <p14:creationId xmlns:p14="http://schemas.microsoft.com/office/powerpoint/2010/main" val="1501862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Shape 176"/>
          <p:cNvSpPr txBox="1"/>
          <p:nvPr/>
        </p:nvSpPr>
        <p:spPr>
          <a:xfrm>
            <a:off x="602484" y="168382"/>
            <a:ext cx="7512816" cy="770039"/>
          </a:xfrm>
          <a:prstGeom prst="rect">
            <a:avLst/>
          </a:prstGeom>
          <a:noFill/>
          <a:ln>
            <a:noFill/>
          </a:ln>
        </p:spPr>
        <p:txBody>
          <a:bodyPr wrap="square" lIns="91425" tIns="45700" rIns="91425" bIns="45700" anchor="t" anchorCtr="0">
            <a:noAutofit/>
          </a:bodyPr>
          <a:lstStyle/>
          <a:p>
            <a:pPr lvl="0" indent="-254000">
              <a:buClr>
                <a:srgbClr val="0070B9"/>
              </a:buClr>
              <a:buSzPct val="111111"/>
              <a:tabLst>
                <a:tab pos="878681" algn="l"/>
                <a:tab pos="1156097" algn="l"/>
                <a:tab pos="1841897" algn="l"/>
                <a:tab pos="2527697" algn="l"/>
                <a:tab pos="3213497" algn="l"/>
                <a:tab pos="3899297" algn="l"/>
                <a:tab pos="4585097" algn="l"/>
                <a:tab pos="5270897" algn="l"/>
                <a:tab pos="5956697" algn="l"/>
                <a:tab pos="6642497" algn="l"/>
                <a:tab pos="7328297" algn="l"/>
                <a:tab pos="8014097" algn="l"/>
              </a:tabLst>
              <a:defRPr/>
            </a:pPr>
            <a:r>
              <a:rPr lang="en-US" sz="3000" dirty="0">
                <a:solidFill>
                  <a:srgbClr val="FF9900"/>
                </a:solidFill>
                <a:latin typeface="Calibri"/>
                <a:ea typeface="ＭＳ Ｐゴシック" panose="020B0600070205080204" pitchFamily="34" charset="-128"/>
                <a:cs typeface="Calibri"/>
                <a:sym typeface="Calibri"/>
              </a:rPr>
              <a:t>Funding potential of community energy</a:t>
            </a:r>
          </a:p>
        </p:txBody>
      </p:sp>
      <p:pic>
        <p:nvPicPr>
          <p:cNvPr id="2" name="Grafik 1">
            <a:extLst>
              <a:ext uri="{FF2B5EF4-FFF2-40B4-BE49-F238E27FC236}">
                <a16:creationId xmlns:a16="http://schemas.microsoft.com/office/drawing/2014/main" id="{45B2A986-D7F8-4091-9FCA-2464C080452A}"/>
              </a:ext>
            </a:extLst>
          </p:cNvPr>
          <p:cNvPicPr>
            <a:picLocks noChangeAspect="1"/>
          </p:cNvPicPr>
          <p:nvPr/>
        </p:nvPicPr>
        <p:blipFill>
          <a:blip r:embed="rId3"/>
          <a:stretch>
            <a:fillRect/>
          </a:stretch>
        </p:blipFill>
        <p:spPr>
          <a:xfrm>
            <a:off x="240297" y="3644734"/>
            <a:ext cx="7280643" cy="2350382"/>
          </a:xfrm>
          <a:prstGeom prst="rect">
            <a:avLst/>
          </a:prstGeom>
        </p:spPr>
      </p:pic>
      <p:pic>
        <p:nvPicPr>
          <p:cNvPr id="4" name="Grafik 3">
            <a:extLst>
              <a:ext uri="{FF2B5EF4-FFF2-40B4-BE49-F238E27FC236}">
                <a16:creationId xmlns:a16="http://schemas.microsoft.com/office/drawing/2014/main" id="{FC134B33-E03C-4C87-822B-31A524157C6B}"/>
              </a:ext>
            </a:extLst>
          </p:cNvPr>
          <p:cNvPicPr>
            <a:picLocks noChangeAspect="1"/>
          </p:cNvPicPr>
          <p:nvPr/>
        </p:nvPicPr>
        <p:blipFill>
          <a:blip r:embed="rId4"/>
          <a:stretch>
            <a:fillRect/>
          </a:stretch>
        </p:blipFill>
        <p:spPr>
          <a:xfrm>
            <a:off x="4518660" y="938421"/>
            <a:ext cx="3874755" cy="2396984"/>
          </a:xfrm>
          <a:prstGeom prst="rect">
            <a:avLst/>
          </a:prstGeom>
        </p:spPr>
      </p:pic>
      <p:sp>
        <p:nvSpPr>
          <p:cNvPr id="5" name="Ellipse 4">
            <a:extLst>
              <a:ext uri="{FF2B5EF4-FFF2-40B4-BE49-F238E27FC236}">
                <a16:creationId xmlns:a16="http://schemas.microsoft.com/office/drawing/2014/main" id="{04F435F6-6918-4690-8CC1-DAA8650C18B6}"/>
              </a:ext>
            </a:extLst>
          </p:cNvPr>
          <p:cNvSpPr/>
          <p:nvPr/>
        </p:nvSpPr>
        <p:spPr>
          <a:xfrm>
            <a:off x="5494020" y="2136913"/>
            <a:ext cx="281940" cy="1078727"/>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Verbinder: gewinkelt 10">
            <a:extLst>
              <a:ext uri="{FF2B5EF4-FFF2-40B4-BE49-F238E27FC236}">
                <a16:creationId xmlns:a16="http://schemas.microsoft.com/office/drawing/2014/main" id="{B784CD54-F28A-4976-930A-863547D64ACE}"/>
              </a:ext>
            </a:extLst>
          </p:cNvPr>
          <p:cNvCxnSpPr/>
          <p:nvPr/>
        </p:nvCxnSpPr>
        <p:spPr>
          <a:xfrm rot="16200000" flipH="1">
            <a:off x="5063490" y="3531870"/>
            <a:ext cx="1706880" cy="586740"/>
          </a:xfrm>
          <a:prstGeom prst="bentConnector3">
            <a:avLst>
              <a:gd name="adj1" fmla="val 99554"/>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97B9B7FE-52BF-4AD3-9500-316A657B3C69}"/>
              </a:ext>
            </a:extLst>
          </p:cNvPr>
          <p:cNvSpPr/>
          <p:nvPr/>
        </p:nvSpPr>
        <p:spPr>
          <a:xfrm>
            <a:off x="585843" y="900404"/>
            <a:ext cx="3727077" cy="2270109"/>
          </a:xfrm>
          <a:prstGeom prst="rect">
            <a:avLst/>
          </a:prstGeom>
        </p:spPr>
        <p:txBody>
          <a:bodyPr wrap="square">
            <a:spAutoFit/>
          </a:bodyPr>
          <a:lstStyle/>
          <a:p>
            <a:pPr marL="342900" lvl="1" indent="-342900">
              <a:lnSpc>
                <a:spcPct val="150000"/>
              </a:lnSpc>
              <a:buClr>
                <a:srgbClr val="000000"/>
              </a:buClr>
              <a:buSzPct val="100000"/>
              <a:buFont typeface="Arial" panose="020B0604020202020204" pitchFamily="34" charset="0"/>
              <a:buChar char="•"/>
            </a:pPr>
            <a:r>
              <a:rPr lang="de-DE" sz="1600" dirty="0" err="1">
                <a:solidFill>
                  <a:srgbClr val="0070C0"/>
                </a:solidFill>
                <a:latin typeface="Calibri" panose="020F0502020204030204" pitchFamily="34" charset="0"/>
                <a:cs typeface="Calibri" panose="020F0502020204030204" pitchFamily="34" charset="0"/>
              </a:rPr>
              <a:t>Local</a:t>
            </a:r>
            <a:r>
              <a:rPr lang="de-DE" sz="1600" dirty="0">
                <a:solidFill>
                  <a:srgbClr val="0070C0"/>
                </a:solidFill>
                <a:latin typeface="Calibri" panose="020F0502020204030204" pitchFamily="34" charset="0"/>
                <a:cs typeface="Calibri" panose="020F0502020204030204" pitchFamily="34" charset="0"/>
              </a:rPr>
              <a:t> </a:t>
            </a:r>
            <a:r>
              <a:rPr lang="de-DE" sz="1600" dirty="0" err="1">
                <a:solidFill>
                  <a:srgbClr val="0070C0"/>
                </a:solidFill>
                <a:latin typeface="Calibri" panose="020F0502020204030204" pitchFamily="34" charset="0"/>
                <a:cs typeface="Calibri" panose="020F0502020204030204" pitchFamily="34" charset="0"/>
              </a:rPr>
              <a:t>capital</a:t>
            </a:r>
            <a:r>
              <a:rPr lang="de-DE" sz="1600" dirty="0">
                <a:solidFill>
                  <a:srgbClr val="0070C0"/>
                </a:solidFill>
                <a:latin typeface="Calibri" panose="020F0502020204030204" pitchFamily="34" charset="0"/>
                <a:cs typeface="Calibri" panose="020F0502020204030204" pitchFamily="34" charset="0"/>
              </a:rPr>
              <a:t> </a:t>
            </a:r>
            <a:r>
              <a:rPr lang="de-DE" sz="1600" dirty="0" err="1">
                <a:solidFill>
                  <a:srgbClr val="0070C0"/>
                </a:solidFill>
                <a:latin typeface="Calibri" panose="020F0502020204030204" pitchFamily="34" charset="0"/>
                <a:cs typeface="Calibri" panose="020F0502020204030204" pitchFamily="34" charset="0"/>
              </a:rPr>
              <a:t>unlocked</a:t>
            </a:r>
            <a:endParaRPr lang="de-DE" sz="16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de-DE" sz="1600" dirty="0">
                <a:solidFill>
                  <a:srgbClr val="0070C0"/>
                </a:solidFill>
                <a:latin typeface="Calibri" panose="020F0502020204030204" pitchFamily="34" charset="0"/>
                <a:cs typeface="Calibri" panose="020F0502020204030204" pitchFamily="34" charset="0"/>
              </a:rPr>
              <a:t>De-</a:t>
            </a:r>
            <a:r>
              <a:rPr lang="de-DE" sz="1600" dirty="0" err="1">
                <a:solidFill>
                  <a:srgbClr val="0070C0"/>
                </a:solidFill>
                <a:latin typeface="Calibri" panose="020F0502020204030204" pitchFamily="34" charset="0"/>
                <a:cs typeface="Calibri" panose="020F0502020204030204" pitchFamily="34" charset="0"/>
              </a:rPr>
              <a:t>risking</a:t>
            </a:r>
            <a:r>
              <a:rPr lang="de-DE" sz="1600" dirty="0">
                <a:solidFill>
                  <a:srgbClr val="0070C0"/>
                </a:solidFill>
                <a:latin typeface="Calibri" panose="020F0502020204030204" pitchFamily="34" charset="0"/>
                <a:cs typeface="Calibri" panose="020F0502020204030204" pitchFamily="34" charset="0"/>
              </a:rPr>
              <a:t> </a:t>
            </a:r>
            <a:r>
              <a:rPr lang="de-DE" sz="1600" dirty="0" err="1">
                <a:solidFill>
                  <a:srgbClr val="0070C0"/>
                </a:solidFill>
                <a:latin typeface="Calibri" panose="020F0502020204030204" pitchFamily="34" charset="0"/>
                <a:cs typeface="Calibri" panose="020F0502020204030204" pitchFamily="34" charset="0"/>
              </a:rPr>
              <a:t>with</a:t>
            </a:r>
            <a:r>
              <a:rPr lang="de-DE" sz="1600" dirty="0">
                <a:solidFill>
                  <a:srgbClr val="0070C0"/>
                </a:solidFill>
                <a:latin typeface="Calibri" panose="020F0502020204030204" pitchFamily="34" charset="0"/>
                <a:cs typeface="Calibri" panose="020F0502020204030204" pitchFamily="34" charset="0"/>
              </a:rPr>
              <a:t> </a:t>
            </a:r>
            <a:r>
              <a:rPr lang="de-DE" sz="1600" dirty="0" err="1">
                <a:solidFill>
                  <a:srgbClr val="0070C0"/>
                </a:solidFill>
                <a:latin typeface="Calibri" panose="020F0502020204030204" pitchFamily="34" charset="0"/>
                <a:cs typeface="Calibri" panose="020F0502020204030204" pitchFamily="34" charset="0"/>
              </a:rPr>
              <a:t>local</a:t>
            </a:r>
            <a:r>
              <a:rPr lang="de-DE" sz="1600" dirty="0">
                <a:solidFill>
                  <a:srgbClr val="0070C0"/>
                </a:solidFill>
                <a:latin typeface="Calibri" panose="020F0502020204030204" pitchFamily="34" charset="0"/>
                <a:cs typeface="Calibri" panose="020F0502020204030204" pitchFamily="34" charset="0"/>
              </a:rPr>
              <a:t> </a:t>
            </a:r>
            <a:r>
              <a:rPr lang="de-DE" sz="1600" dirty="0" err="1">
                <a:solidFill>
                  <a:srgbClr val="0070C0"/>
                </a:solidFill>
                <a:latin typeface="Calibri" panose="020F0502020204030204" pitchFamily="34" charset="0"/>
                <a:cs typeface="Calibri" panose="020F0502020204030204" pitchFamily="34" charset="0"/>
              </a:rPr>
              <a:t>equity</a:t>
            </a:r>
            <a:endParaRPr lang="de-DE" sz="16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de-DE" sz="1600" dirty="0">
                <a:solidFill>
                  <a:srgbClr val="0070C0"/>
                </a:solidFill>
                <a:latin typeface="Calibri" panose="020F0502020204030204" pitchFamily="34" charset="0"/>
                <a:cs typeface="Calibri" panose="020F0502020204030204" pitchFamily="34" charset="0"/>
              </a:rPr>
              <a:t>Meeting </a:t>
            </a:r>
            <a:r>
              <a:rPr lang="de-DE" sz="1600" dirty="0" err="1">
                <a:solidFill>
                  <a:srgbClr val="0070C0"/>
                </a:solidFill>
                <a:latin typeface="Calibri" panose="020F0502020204030204" pitchFamily="34" charset="0"/>
                <a:cs typeface="Calibri" panose="020F0502020204030204" pitchFamily="34" charset="0"/>
              </a:rPr>
              <a:t>local</a:t>
            </a:r>
            <a:r>
              <a:rPr lang="de-DE" sz="1600" dirty="0">
                <a:solidFill>
                  <a:srgbClr val="0070C0"/>
                </a:solidFill>
                <a:latin typeface="Calibri" panose="020F0502020204030204" pitchFamily="34" charset="0"/>
                <a:cs typeface="Calibri" panose="020F0502020204030204" pitchFamily="34" charset="0"/>
              </a:rPr>
              <a:t> </a:t>
            </a:r>
            <a:r>
              <a:rPr lang="de-DE" sz="1600" dirty="0" err="1">
                <a:solidFill>
                  <a:srgbClr val="0070C0"/>
                </a:solidFill>
                <a:latin typeface="Calibri" panose="020F0502020204030204" pitchFamily="34" charset="0"/>
                <a:cs typeface="Calibri" panose="020F0502020204030204" pitchFamily="34" charset="0"/>
              </a:rPr>
              <a:t>development</a:t>
            </a:r>
            <a:r>
              <a:rPr lang="de-DE" sz="1600" dirty="0">
                <a:solidFill>
                  <a:srgbClr val="0070C0"/>
                </a:solidFill>
                <a:latin typeface="Calibri" panose="020F0502020204030204" pitchFamily="34" charset="0"/>
                <a:cs typeface="Calibri" panose="020F0502020204030204" pitchFamily="34" charset="0"/>
              </a:rPr>
              <a:t> and national </a:t>
            </a:r>
            <a:r>
              <a:rPr lang="de-DE" sz="1600" dirty="0" err="1">
                <a:solidFill>
                  <a:srgbClr val="0070C0"/>
                </a:solidFill>
                <a:latin typeface="Calibri" panose="020F0502020204030204" pitchFamily="34" charset="0"/>
                <a:cs typeface="Calibri" panose="020F0502020204030204" pitchFamily="34" charset="0"/>
              </a:rPr>
              <a:t>strategies</a:t>
            </a:r>
            <a:endParaRPr lang="de-DE" sz="1600" dirty="0">
              <a:solidFill>
                <a:srgbClr val="0070C0"/>
              </a:solidFill>
              <a:latin typeface="Calibri" panose="020F0502020204030204" pitchFamily="34" charset="0"/>
              <a:cs typeface="Calibri" panose="020F0502020204030204" pitchFamily="34" charset="0"/>
            </a:endParaRPr>
          </a:p>
          <a:p>
            <a:pPr marL="342900" lvl="1" indent="-342900">
              <a:lnSpc>
                <a:spcPct val="150000"/>
              </a:lnSpc>
              <a:buClr>
                <a:srgbClr val="000000"/>
              </a:buClr>
              <a:buSzPct val="100000"/>
              <a:buFont typeface="Arial" panose="020B0604020202020204" pitchFamily="34" charset="0"/>
              <a:buChar char="•"/>
            </a:pPr>
            <a:r>
              <a:rPr lang="de-DE" sz="1600" dirty="0" err="1">
                <a:solidFill>
                  <a:srgbClr val="0070C0"/>
                </a:solidFill>
                <a:latin typeface="Calibri" panose="020F0502020204030204" pitchFamily="34" charset="0"/>
                <a:cs typeface="Calibri" panose="020F0502020204030204" pitchFamily="34" charset="0"/>
              </a:rPr>
              <a:t>Capacity</a:t>
            </a:r>
            <a:r>
              <a:rPr lang="de-DE" sz="1600" dirty="0">
                <a:solidFill>
                  <a:srgbClr val="0070C0"/>
                </a:solidFill>
                <a:latin typeface="Calibri" panose="020F0502020204030204" pitchFamily="34" charset="0"/>
                <a:cs typeface="Calibri" panose="020F0502020204030204" pitchFamily="34" charset="0"/>
              </a:rPr>
              <a:t> </a:t>
            </a:r>
            <a:r>
              <a:rPr lang="de-DE" sz="1600" dirty="0" err="1">
                <a:solidFill>
                  <a:srgbClr val="0070C0"/>
                </a:solidFill>
                <a:latin typeface="Calibri" panose="020F0502020204030204" pitchFamily="34" charset="0"/>
                <a:cs typeface="Calibri" panose="020F0502020204030204" pitchFamily="34" charset="0"/>
              </a:rPr>
              <a:t>building</a:t>
            </a:r>
            <a:r>
              <a:rPr lang="de-DE" sz="1600" dirty="0">
                <a:solidFill>
                  <a:srgbClr val="0070C0"/>
                </a:solidFill>
                <a:latin typeface="Calibri" panose="020F0502020204030204" pitchFamily="34" charset="0"/>
                <a:cs typeface="Calibri" panose="020F0502020204030204" pitchFamily="34" charset="0"/>
              </a:rPr>
              <a:t> </a:t>
            </a:r>
            <a:r>
              <a:rPr lang="de-DE" sz="1600" dirty="0" err="1">
                <a:solidFill>
                  <a:srgbClr val="0070C0"/>
                </a:solidFill>
                <a:latin typeface="Calibri" panose="020F0502020204030204" pitchFamily="34" charset="0"/>
                <a:cs typeface="Calibri" panose="020F0502020204030204" pitchFamily="34" charset="0"/>
              </a:rPr>
              <a:t>for</a:t>
            </a:r>
            <a:r>
              <a:rPr lang="de-DE" sz="1600" dirty="0">
                <a:solidFill>
                  <a:srgbClr val="0070C0"/>
                </a:solidFill>
                <a:latin typeface="Calibri" panose="020F0502020204030204" pitchFamily="34" charset="0"/>
                <a:cs typeface="Calibri" panose="020F0502020204030204" pitchFamily="34" charset="0"/>
              </a:rPr>
              <a:t> </a:t>
            </a:r>
            <a:r>
              <a:rPr lang="de-DE" sz="1600" dirty="0" err="1">
                <a:solidFill>
                  <a:srgbClr val="0070C0"/>
                </a:solidFill>
                <a:latin typeface="Calibri" panose="020F0502020204030204" pitchFamily="34" charset="0"/>
                <a:cs typeface="Calibri" panose="020F0502020204030204" pitchFamily="34" charset="0"/>
              </a:rPr>
              <a:t>managing</a:t>
            </a:r>
            <a:r>
              <a:rPr lang="de-DE" sz="1600" dirty="0">
                <a:solidFill>
                  <a:srgbClr val="0070C0"/>
                </a:solidFill>
                <a:latin typeface="Calibri" panose="020F0502020204030204" pitchFamily="34" charset="0"/>
                <a:cs typeface="Calibri" panose="020F0502020204030204" pitchFamily="34" charset="0"/>
              </a:rPr>
              <a:t> </a:t>
            </a:r>
            <a:r>
              <a:rPr lang="de-DE" sz="1600" dirty="0" err="1">
                <a:solidFill>
                  <a:srgbClr val="0070C0"/>
                </a:solidFill>
                <a:latin typeface="Calibri" panose="020F0502020204030204" pitchFamily="34" charset="0"/>
                <a:cs typeface="Calibri" panose="020F0502020204030204" pitchFamily="34" charset="0"/>
              </a:rPr>
              <a:t>funds</a:t>
            </a:r>
            <a:r>
              <a:rPr lang="de-DE" sz="1600" dirty="0">
                <a:solidFill>
                  <a:srgbClr val="0070C0"/>
                </a:solidFill>
                <a:latin typeface="Calibri" panose="020F0502020204030204" pitchFamily="34" charset="0"/>
                <a:cs typeface="Calibri" panose="020F0502020204030204" pitchFamily="34" charset="0"/>
              </a:rPr>
              <a:t> and </a:t>
            </a:r>
            <a:r>
              <a:rPr lang="de-DE" sz="1600" dirty="0" err="1">
                <a:solidFill>
                  <a:srgbClr val="0070C0"/>
                </a:solidFill>
                <a:latin typeface="Calibri" panose="020F0502020204030204" pitchFamily="34" charset="0"/>
                <a:cs typeface="Calibri" panose="020F0502020204030204" pitchFamily="34" charset="0"/>
              </a:rPr>
              <a:t>projects</a:t>
            </a:r>
            <a:endParaRPr lang="de-DE" sz="1600" dirty="0">
              <a:solidFill>
                <a:srgbClr val="0070C0"/>
              </a:solidFill>
              <a:latin typeface="Calibri" panose="020F0502020204030204" pitchFamily="34" charset="0"/>
              <a:cs typeface="Calibri" panose="020F0502020204030204" pitchFamily="34" charset="0"/>
            </a:endParaRPr>
          </a:p>
        </p:txBody>
      </p:sp>
      <p:sp>
        <p:nvSpPr>
          <p:cNvPr id="15" name="Rechteck 14">
            <a:extLst>
              <a:ext uri="{FF2B5EF4-FFF2-40B4-BE49-F238E27FC236}">
                <a16:creationId xmlns:a16="http://schemas.microsoft.com/office/drawing/2014/main" id="{E69110E4-1D24-453F-B558-DAD131A9192F}"/>
              </a:ext>
            </a:extLst>
          </p:cNvPr>
          <p:cNvSpPr/>
          <p:nvPr/>
        </p:nvSpPr>
        <p:spPr>
          <a:xfrm>
            <a:off x="226688" y="6356165"/>
            <a:ext cx="3812262" cy="246221"/>
          </a:xfrm>
          <a:prstGeom prst="rect">
            <a:avLst/>
          </a:prstGeom>
        </p:spPr>
        <p:txBody>
          <a:bodyPr wrap="none">
            <a:spAutoFit/>
          </a:bodyPr>
          <a:lstStyle/>
          <a:p>
            <a:r>
              <a:rPr lang="de-DE" sz="1000" dirty="0">
                <a:solidFill>
                  <a:schemeClr val="tx1"/>
                </a:solidFill>
              </a:rPr>
              <a:t>Source: </a:t>
            </a:r>
            <a:r>
              <a:rPr lang="de-DE" sz="1000" dirty="0" err="1">
                <a:solidFill>
                  <a:schemeClr val="tx1"/>
                </a:solidFill>
              </a:rPr>
              <a:t>act</a:t>
            </a:r>
            <a:r>
              <a:rPr lang="de-DE" sz="1000" dirty="0">
                <a:solidFill>
                  <a:schemeClr val="tx1"/>
                </a:solidFill>
              </a:rPr>
              <a:t> </a:t>
            </a:r>
            <a:r>
              <a:rPr lang="de-DE" sz="1000" dirty="0" err="1">
                <a:solidFill>
                  <a:schemeClr val="tx1"/>
                </a:solidFill>
              </a:rPr>
              <a:t>alliance</a:t>
            </a:r>
            <a:r>
              <a:rPr lang="de-DE" sz="1000" dirty="0">
                <a:solidFill>
                  <a:schemeClr val="tx1"/>
                </a:solidFill>
              </a:rPr>
              <a:t> </a:t>
            </a:r>
            <a:r>
              <a:rPr lang="de-DE" sz="1000" dirty="0" err="1">
                <a:solidFill>
                  <a:schemeClr val="tx1"/>
                </a:solidFill>
              </a:rPr>
              <a:t>eu</a:t>
            </a:r>
            <a:r>
              <a:rPr lang="de-DE" sz="1000" dirty="0">
                <a:solidFill>
                  <a:schemeClr val="tx1"/>
                </a:solidFill>
              </a:rPr>
              <a:t> 2017: Analysis </a:t>
            </a:r>
            <a:r>
              <a:rPr lang="de-DE" sz="1000" dirty="0" err="1">
                <a:solidFill>
                  <a:schemeClr val="tx1"/>
                </a:solidFill>
              </a:rPr>
              <a:t>of</a:t>
            </a:r>
            <a:r>
              <a:rPr lang="de-DE" sz="1000" dirty="0">
                <a:solidFill>
                  <a:schemeClr val="tx1"/>
                </a:solidFill>
              </a:rPr>
              <a:t> </a:t>
            </a:r>
            <a:r>
              <a:rPr lang="de-DE" sz="1000" dirty="0" err="1">
                <a:solidFill>
                  <a:schemeClr val="tx1"/>
                </a:solidFill>
              </a:rPr>
              <a:t>climate</a:t>
            </a:r>
            <a:r>
              <a:rPr lang="de-DE" sz="1000" dirty="0">
                <a:solidFill>
                  <a:schemeClr val="tx1"/>
                </a:solidFill>
              </a:rPr>
              <a:t> </a:t>
            </a:r>
            <a:r>
              <a:rPr lang="de-DE" sz="1000" dirty="0" err="1">
                <a:solidFill>
                  <a:schemeClr val="tx1"/>
                </a:solidFill>
              </a:rPr>
              <a:t>reporting</a:t>
            </a:r>
            <a:r>
              <a:rPr lang="de-DE" sz="1000" dirty="0">
                <a:solidFill>
                  <a:schemeClr val="tx1"/>
                </a:solidFill>
              </a:rPr>
              <a:t> </a:t>
            </a:r>
            <a:r>
              <a:rPr lang="de-DE" sz="1000" dirty="0" err="1">
                <a:solidFill>
                  <a:schemeClr val="tx1"/>
                </a:solidFill>
              </a:rPr>
              <a:t>of</a:t>
            </a:r>
            <a:r>
              <a:rPr lang="de-DE" sz="1000" dirty="0">
                <a:solidFill>
                  <a:schemeClr val="tx1"/>
                </a:solidFill>
              </a:rPr>
              <a:t> EU</a:t>
            </a:r>
            <a:endParaRPr lang="de-DE" sz="1000" dirty="0"/>
          </a:p>
        </p:txBody>
      </p:sp>
    </p:spTree>
    <p:extLst>
      <p:ext uri="{BB962C8B-B14F-4D97-AF65-F5344CB8AC3E}">
        <p14:creationId xmlns:p14="http://schemas.microsoft.com/office/powerpoint/2010/main" val="3723273868"/>
      </p:ext>
    </p:extLst>
  </p:cSld>
  <p:clrMapOvr>
    <a:masterClrMapping/>
  </p:clrMapOvr>
</p:sld>
</file>

<file path=ppt/theme/theme1.xml><?xml version="1.0" encoding="utf-8"?>
<a:theme xmlns:a="http://schemas.openxmlformats.org/drawingml/2006/main" name="Office-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2682</Words>
  <Application>Microsoft Office PowerPoint</Application>
  <PresentationFormat>Affichage à l'écran (4:3)</PresentationFormat>
  <Paragraphs>399</Paragraphs>
  <Slides>25</Slides>
  <Notes>25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Arial</vt:lpstr>
      <vt:lpstr>Arial Unicode MS</vt:lpstr>
      <vt:lpstr>Times New Roman</vt:lpstr>
      <vt:lpstr>Verdana</vt:lpstr>
      <vt:lpstr>MS PGothic</vt:lpstr>
      <vt:lpstr>Calibri</vt:lpstr>
      <vt:lpstr>Wingdings</vt:lpstr>
      <vt:lpstr>MS PGothic</vt:lpstr>
      <vt:lpstr>Consolas</vt:lpstr>
      <vt:lpstr>Office-Design</vt:lpstr>
      <vt:lpstr>Présentation PowerPoint</vt:lpstr>
      <vt:lpstr>Présentation PowerPoint</vt:lpstr>
      <vt:lpstr>Présentation PowerPoint</vt:lpstr>
      <vt:lpstr>Community Energy - unlock climate finance?</vt:lpstr>
      <vt:lpstr>Présentation PowerPoint</vt:lpstr>
      <vt:lpstr>Présentation PowerPoint</vt:lpstr>
      <vt:lpstr>Présentation PowerPoint</vt:lpstr>
      <vt:lpstr>Energy Communities and Cooperatives Citizens and community participate in whole value chain</vt:lpstr>
      <vt:lpstr>Présentation PowerPoint</vt:lpstr>
      <vt:lpstr>Présentation PowerPoint</vt:lpstr>
      <vt:lpstr>Appropriate technologies?</vt:lpstr>
      <vt:lpstr>Good practice Georgian energy cooperatives and SMEs</vt:lpstr>
      <vt:lpstr>“Putting citizens at the heart of the energy transition” </vt:lpstr>
      <vt:lpstr>Recommendations</vt:lpstr>
      <vt:lpstr>Energy Communities</vt:lpstr>
      <vt:lpstr>Electricity Mix in  Germany  in 2010 and 2017  17%        38,5%  </vt:lpstr>
      <vt:lpstr>Citizen’s energy in EU </vt:lpstr>
      <vt:lpstr>Présentation PowerPoint</vt:lpstr>
      <vt:lpstr>Présentation PowerPoint</vt:lpstr>
      <vt:lpstr>Transformative potential: Community  Energy as flexible and catalytic climate funding</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Kathi</dc:creator>
  <cp:lastModifiedBy>Bérengère Batiot</cp:lastModifiedBy>
  <cp:revision>191</cp:revision>
  <cp:lastPrinted>2018-05-07T02:46:40Z</cp:lastPrinted>
  <dcterms:modified xsi:type="dcterms:W3CDTF">2018-05-08T15:29:54Z</dcterms:modified>
</cp:coreProperties>
</file>