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4" r:id="rId3"/>
    <p:sldMasterId id="2147483666" r:id="rId4"/>
    <p:sldMasterId id="2147483660" r:id="rId5"/>
  </p:sldMasterIdLst>
  <p:notesMasterIdLst>
    <p:notesMasterId r:id="rId18"/>
  </p:notesMasterIdLst>
  <p:sldIdLst>
    <p:sldId id="341" r:id="rId6"/>
    <p:sldId id="344" r:id="rId7"/>
    <p:sldId id="345" r:id="rId8"/>
    <p:sldId id="346" r:id="rId9"/>
    <p:sldId id="342" r:id="rId10"/>
    <p:sldId id="319" r:id="rId11"/>
    <p:sldId id="339" r:id="rId12"/>
    <p:sldId id="333" r:id="rId13"/>
    <p:sldId id="340" r:id="rId14"/>
    <p:sldId id="337" r:id="rId15"/>
    <p:sldId id="347" r:id="rId16"/>
    <p:sldId id="335" r:id="rId1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612" userDrawn="1">
          <p15:clr>
            <a:srgbClr val="A4A3A4"/>
          </p15:clr>
        </p15:guide>
        <p15:guide id="4" pos="22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B9"/>
    <a:srgbClr val="B1A8E8"/>
    <a:srgbClr val="EDA8D0"/>
    <a:srgbClr val="A4E29F"/>
    <a:srgbClr val="EFF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60" autoAdjust="0"/>
  </p:normalViewPr>
  <p:slideViewPr>
    <p:cSldViewPr snapToGrid="0" snapToObjects="1">
      <p:cViewPr>
        <p:scale>
          <a:sx n="112" d="100"/>
          <a:sy n="112" d="100"/>
        </p:scale>
        <p:origin x="-80" y="-88"/>
      </p:cViewPr>
      <p:guideLst>
        <p:guide orient="horz" pos="2183"/>
        <p:guide orient="horz" pos="3612"/>
        <p:guide pos="2880"/>
        <p:guide pos="22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35" Type="http://schemas.microsoft.com/office/2015/10/relationships/revisionInfo" Target="revisionInfo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129146-4AE5-454D-8A74-2A2AA212906D}" type="doc">
      <dgm:prSet loTypeId="urn:microsoft.com/office/officeart/2005/8/layout/venn1" loCatId="" qsTypeId="urn:microsoft.com/office/officeart/2005/8/quickstyle/simple4" qsCatId="simple" csTypeId="urn:microsoft.com/office/officeart/2005/8/colors/accent6_3" csCatId="accent6" phldr="1"/>
      <dgm:spPr/>
    </dgm:pt>
    <dgm:pt modelId="{CACFA40B-4821-2946-AD2C-ED4287D11B70}">
      <dgm:prSet phldrT="[Text]" custT="1"/>
      <dgm:spPr/>
      <dgm:t>
        <a:bodyPr/>
        <a:lstStyle/>
        <a:p>
          <a:endParaRPr lang="de-DE" sz="2800" kern="1200" dirty="0">
            <a:solidFill>
              <a:srgbClr val="0070B9"/>
            </a:solidFill>
            <a:latin typeface="+mj-lt"/>
            <a:ea typeface="+mj-ea"/>
            <a:cs typeface="+mj-cs"/>
          </a:endParaRPr>
        </a:p>
        <a:p>
          <a:r>
            <a:rPr lang="de-DE" sz="2400" kern="1200" dirty="0">
              <a:solidFill>
                <a:srgbClr val="376092"/>
              </a:solidFill>
              <a:latin typeface="+mj-lt"/>
              <a:ea typeface="+mj-ea"/>
              <a:cs typeface="+mj-cs"/>
            </a:rPr>
            <a:t>Political</a:t>
          </a:r>
        </a:p>
      </dgm:t>
    </dgm:pt>
    <dgm:pt modelId="{91EC871A-8C2A-8743-B147-A76DFE9AFB24}" type="parTrans" cxnId="{49140467-1EF5-C747-83D4-28C6A6198326}">
      <dgm:prSet/>
      <dgm:spPr/>
      <dgm:t>
        <a:bodyPr/>
        <a:lstStyle/>
        <a:p>
          <a:endParaRPr lang="de-DE"/>
        </a:p>
      </dgm:t>
    </dgm:pt>
    <dgm:pt modelId="{53EB0391-D6F7-914A-A851-9E1C906383F9}" type="sibTrans" cxnId="{49140467-1EF5-C747-83D4-28C6A6198326}">
      <dgm:prSet/>
      <dgm:spPr/>
      <dgm:t>
        <a:bodyPr/>
        <a:lstStyle/>
        <a:p>
          <a:endParaRPr lang="de-DE"/>
        </a:p>
      </dgm:t>
    </dgm:pt>
    <dgm:pt modelId="{57AD2E0D-5188-2F43-965B-C430D5076BD3}">
      <dgm:prSet phldrT="[Text]" custT="1"/>
      <dgm:spPr/>
      <dgm:t>
        <a:bodyPr/>
        <a:lstStyle/>
        <a:p>
          <a:r>
            <a:rPr lang="de-DE" sz="2400" kern="1200" dirty="0" err="1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rPr>
            <a:t>Social</a:t>
          </a:r>
          <a:endParaRPr lang="de-DE" sz="2400" kern="1200" dirty="0">
            <a:solidFill>
              <a:schemeClr val="accent1">
                <a:lumMod val="75000"/>
              </a:schemeClr>
            </a:solidFill>
            <a:latin typeface="+mj-lt"/>
            <a:ea typeface="+mj-ea"/>
            <a:cs typeface="+mj-cs"/>
          </a:endParaRPr>
        </a:p>
      </dgm:t>
    </dgm:pt>
    <dgm:pt modelId="{127E70C4-EEB0-D040-939D-34966F2D79AE}" type="parTrans" cxnId="{A9E1C97C-483A-8641-8FD9-57E83CBAFE50}">
      <dgm:prSet/>
      <dgm:spPr/>
      <dgm:t>
        <a:bodyPr/>
        <a:lstStyle/>
        <a:p>
          <a:endParaRPr lang="de-DE"/>
        </a:p>
      </dgm:t>
    </dgm:pt>
    <dgm:pt modelId="{9D5AE6C7-DD42-A14D-A8BA-E9F34948A0D1}" type="sibTrans" cxnId="{A9E1C97C-483A-8641-8FD9-57E83CBAFE50}">
      <dgm:prSet/>
      <dgm:spPr/>
      <dgm:t>
        <a:bodyPr/>
        <a:lstStyle/>
        <a:p>
          <a:endParaRPr lang="de-DE"/>
        </a:p>
      </dgm:t>
    </dgm:pt>
    <dgm:pt modelId="{F6D9EC17-0FC0-3D41-ACBC-574FF5746BC4}">
      <dgm:prSet phldrT="[Text]" custT="1"/>
      <dgm:spPr/>
      <dgm:t>
        <a:bodyPr/>
        <a:lstStyle/>
        <a:p>
          <a:r>
            <a:rPr lang="de-DE" sz="2400" kern="1200" dirty="0" err="1">
              <a:solidFill>
                <a:srgbClr val="376092"/>
              </a:solidFill>
              <a:latin typeface="+mj-lt"/>
              <a:ea typeface="+mj-ea"/>
              <a:cs typeface="+mj-cs"/>
            </a:rPr>
            <a:t>Economic</a:t>
          </a:r>
          <a:endParaRPr lang="de-DE" sz="2400" kern="1200" dirty="0">
            <a:solidFill>
              <a:srgbClr val="376092"/>
            </a:solidFill>
            <a:latin typeface="+mj-lt"/>
            <a:ea typeface="+mj-ea"/>
            <a:cs typeface="+mj-cs"/>
          </a:endParaRPr>
        </a:p>
      </dgm:t>
    </dgm:pt>
    <dgm:pt modelId="{C1BA41AD-443B-F84F-8BA9-1E16B95CB01B}" type="parTrans" cxnId="{1CD9A1BF-DC47-A745-B4D3-5B1A6D078B52}">
      <dgm:prSet/>
      <dgm:spPr/>
      <dgm:t>
        <a:bodyPr/>
        <a:lstStyle/>
        <a:p>
          <a:endParaRPr lang="de-DE"/>
        </a:p>
      </dgm:t>
    </dgm:pt>
    <dgm:pt modelId="{5A927158-159A-2F40-93D6-D90E9B1CB5D9}" type="sibTrans" cxnId="{1CD9A1BF-DC47-A745-B4D3-5B1A6D078B52}">
      <dgm:prSet/>
      <dgm:spPr/>
      <dgm:t>
        <a:bodyPr/>
        <a:lstStyle/>
        <a:p>
          <a:endParaRPr lang="de-DE"/>
        </a:p>
      </dgm:t>
    </dgm:pt>
    <dgm:pt modelId="{0E89B7F4-273A-594F-A7E9-AA1C5130F17C}">
      <dgm:prSet custT="1"/>
      <dgm:spPr/>
      <dgm:t>
        <a:bodyPr/>
        <a:lstStyle/>
        <a:p>
          <a:r>
            <a:rPr lang="de-DE" sz="2400" kern="1200" dirty="0">
              <a:solidFill>
                <a:srgbClr val="376092"/>
              </a:solidFill>
              <a:latin typeface="+mj-lt"/>
              <a:ea typeface="+mj-ea"/>
              <a:cs typeface="+mj-cs"/>
            </a:rPr>
            <a:t>Cultural</a:t>
          </a:r>
        </a:p>
      </dgm:t>
    </dgm:pt>
    <dgm:pt modelId="{94E3EAD0-142F-AC4E-A81F-9603FC19D6B7}" type="parTrans" cxnId="{6C3AA459-3432-6643-B016-1A2E8090C67B}">
      <dgm:prSet/>
      <dgm:spPr/>
      <dgm:t>
        <a:bodyPr/>
        <a:lstStyle/>
        <a:p>
          <a:endParaRPr lang="de-DE"/>
        </a:p>
      </dgm:t>
    </dgm:pt>
    <dgm:pt modelId="{E0A5541D-8970-B748-8956-EB9DC3D5A2CC}" type="sibTrans" cxnId="{6C3AA459-3432-6643-B016-1A2E8090C67B}">
      <dgm:prSet/>
      <dgm:spPr/>
      <dgm:t>
        <a:bodyPr/>
        <a:lstStyle/>
        <a:p>
          <a:endParaRPr lang="de-DE"/>
        </a:p>
      </dgm:t>
    </dgm:pt>
    <dgm:pt modelId="{C109E475-37FB-0342-8868-4F9CDF044E66}" type="pres">
      <dgm:prSet presAssocID="{68129146-4AE5-454D-8A74-2A2AA212906D}" presName="compositeShape" presStyleCnt="0">
        <dgm:presLayoutVars>
          <dgm:chMax val="7"/>
          <dgm:dir/>
          <dgm:resizeHandles val="exact"/>
        </dgm:presLayoutVars>
      </dgm:prSet>
      <dgm:spPr/>
    </dgm:pt>
    <dgm:pt modelId="{92462414-1C46-A946-A492-88CF691A8F80}" type="pres">
      <dgm:prSet presAssocID="{CACFA40B-4821-2946-AD2C-ED4287D11B70}" presName="circ1" presStyleLbl="vennNode1" presStyleIdx="0" presStyleCnt="4"/>
      <dgm:spPr/>
      <dgm:t>
        <a:bodyPr/>
        <a:lstStyle/>
        <a:p>
          <a:endParaRPr lang="fr-CA"/>
        </a:p>
      </dgm:t>
    </dgm:pt>
    <dgm:pt modelId="{1703B4AE-98DF-C94E-981A-3E7650B6AF43}" type="pres">
      <dgm:prSet presAssocID="{CACFA40B-4821-2946-AD2C-ED4287D11B7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0F1315D5-42B0-8A44-A333-8807C7AF0A03}" type="pres">
      <dgm:prSet presAssocID="{57AD2E0D-5188-2F43-965B-C430D5076BD3}" presName="circ2" presStyleLbl="vennNode1" presStyleIdx="1" presStyleCnt="4"/>
      <dgm:spPr/>
      <dgm:t>
        <a:bodyPr/>
        <a:lstStyle/>
        <a:p>
          <a:endParaRPr lang="fr-CA"/>
        </a:p>
      </dgm:t>
    </dgm:pt>
    <dgm:pt modelId="{EB54A87C-E258-324B-985B-FAEF2005B4F5}" type="pres">
      <dgm:prSet presAssocID="{57AD2E0D-5188-2F43-965B-C430D5076BD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41C672DC-C776-BD41-A15D-90AF07B6BE51}" type="pres">
      <dgm:prSet presAssocID="{F6D9EC17-0FC0-3D41-ACBC-574FF5746BC4}" presName="circ3" presStyleLbl="vennNode1" presStyleIdx="2" presStyleCnt="4"/>
      <dgm:spPr/>
      <dgm:t>
        <a:bodyPr/>
        <a:lstStyle/>
        <a:p>
          <a:endParaRPr lang="fr-CA"/>
        </a:p>
      </dgm:t>
    </dgm:pt>
    <dgm:pt modelId="{8C0E5AAA-A698-EF44-9A7D-4B7560A072A9}" type="pres">
      <dgm:prSet presAssocID="{F6D9EC17-0FC0-3D41-ACBC-574FF5746BC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658021B-DD8C-C14C-849D-A4A711957EC8}" type="pres">
      <dgm:prSet presAssocID="{0E89B7F4-273A-594F-A7E9-AA1C5130F17C}" presName="circ4" presStyleLbl="vennNode1" presStyleIdx="3" presStyleCnt="4"/>
      <dgm:spPr/>
      <dgm:t>
        <a:bodyPr/>
        <a:lstStyle/>
        <a:p>
          <a:endParaRPr lang="fr-CA"/>
        </a:p>
      </dgm:t>
    </dgm:pt>
    <dgm:pt modelId="{C462C03C-761B-2F41-9607-6CDC6C4FFC48}" type="pres">
      <dgm:prSet presAssocID="{0E89B7F4-273A-594F-A7E9-AA1C5130F17C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D795BBBD-A92C-BD42-B3E1-4FE128A04C76}" type="presOf" srcId="{0E89B7F4-273A-594F-A7E9-AA1C5130F17C}" destId="{6658021B-DD8C-C14C-849D-A4A711957EC8}" srcOrd="0" destOrd="0" presId="urn:microsoft.com/office/officeart/2005/8/layout/venn1"/>
    <dgm:cxn modelId="{9F5C7CD8-3820-A548-8714-1C59B86F4101}" type="presOf" srcId="{57AD2E0D-5188-2F43-965B-C430D5076BD3}" destId="{EB54A87C-E258-324B-985B-FAEF2005B4F5}" srcOrd="1" destOrd="0" presId="urn:microsoft.com/office/officeart/2005/8/layout/venn1"/>
    <dgm:cxn modelId="{A9E1C97C-483A-8641-8FD9-57E83CBAFE50}" srcId="{68129146-4AE5-454D-8A74-2A2AA212906D}" destId="{57AD2E0D-5188-2F43-965B-C430D5076BD3}" srcOrd="1" destOrd="0" parTransId="{127E70C4-EEB0-D040-939D-34966F2D79AE}" sibTransId="{9D5AE6C7-DD42-A14D-A8BA-E9F34948A0D1}"/>
    <dgm:cxn modelId="{DE1739EA-90AB-EF4E-92AB-9E2D949BE679}" type="presOf" srcId="{F6D9EC17-0FC0-3D41-ACBC-574FF5746BC4}" destId="{41C672DC-C776-BD41-A15D-90AF07B6BE51}" srcOrd="0" destOrd="0" presId="urn:microsoft.com/office/officeart/2005/8/layout/venn1"/>
    <dgm:cxn modelId="{1CD9A1BF-DC47-A745-B4D3-5B1A6D078B52}" srcId="{68129146-4AE5-454D-8A74-2A2AA212906D}" destId="{F6D9EC17-0FC0-3D41-ACBC-574FF5746BC4}" srcOrd="2" destOrd="0" parTransId="{C1BA41AD-443B-F84F-8BA9-1E16B95CB01B}" sibTransId="{5A927158-159A-2F40-93D6-D90E9B1CB5D9}"/>
    <dgm:cxn modelId="{77599596-604A-DC46-B15D-590D3784DA19}" type="presOf" srcId="{CACFA40B-4821-2946-AD2C-ED4287D11B70}" destId="{1703B4AE-98DF-C94E-981A-3E7650B6AF43}" srcOrd="1" destOrd="0" presId="urn:microsoft.com/office/officeart/2005/8/layout/venn1"/>
    <dgm:cxn modelId="{6C3AA459-3432-6643-B016-1A2E8090C67B}" srcId="{68129146-4AE5-454D-8A74-2A2AA212906D}" destId="{0E89B7F4-273A-594F-A7E9-AA1C5130F17C}" srcOrd="3" destOrd="0" parTransId="{94E3EAD0-142F-AC4E-A81F-9603FC19D6B7}" sibTransId="{E0A5541D-8970-B748-8956-EB9DC3D5A2CC}"/>
    <dgm:cxn modelId="{49140467-1EF5-C747-83D4-28C6A6198326}" srcId="{68129146-4AE5-454D-8A74-2A2AA212906D}" destId="{CACFA40B-4821-2946-AD2C-ED4287D11B70}" srcOrd="0" destOrd="0" parTransId="{91EC871A-8C2A-8743-B147-A76DFE9AFB24}" sibTransId="{53EB0391-D6F7-914A-A851-9E1C906383F9}"/>
    <dgm:cxn modelId="{B680A521-D8B4-EF4B-B3BE-9ADEE506786F}" type="presOf" srcId="{F6D9EC17-0FC0-3D41-ACBC-574FF5746BC4}" destId="{8C0E5AAA-A698-EF44-9A7D-4B7560A072A9}" srcOrd="1" destOrd="0" presId="urn:microsoft.com/office/officeart/2005/8/layout/venn1"/>
    <dgm:cxn modelId="{B1D9E097-C6F3-EE45-ACED-880321FB51C9}" type="presOf" srcId="{CACFA40B-4821-2946-AD2C-ED4287D11B70}" destId="{92462414-1C46-A946-A492-88CF691A8F80}" srcOrd="0" destOrd="0" presId="urn:microsoft.com/office/officeart/2005/8/layout/venn1"/>
    <dgm:cxn modelId="{F3E7AA44-A744-0F4A-9295-F7417BB63802}" type="presOf" srcId="{57AD2E0D-5188-2F43-965B-C430D5076BD3}" destId="{0F1315D5-42B0-8A44-A333-8807C7AF0A03}" srcOrd="0" destOrd="0" presId="urn:microsoft.com/office/officeart/2005/8/layout/venn1"/>
    <dgm:cxn modelId="{3EA4C945-F630-094B-A957-CD143BC251FC}" type="presOf" srcId="{0E89B7F4-273A-594F-A7E9-AA1C5130F17C}" destId="{C462C03C-761B-2F41-9607-6CDC6C4FFC48}" srcOrd="1" destOrd="0" presId="urn:microsoft.com/office/officeart/2005/8/layout/venn1"/>
    <dgm:cxn modelId="{A3A6AC3D-289A-2A4E-8BE1-FF9DFB625509}" type="presOf" srcId="{68129146-4AE5-454D-8A74-2A2AA212906D}" destId="{C109E475-37FB-0342-8868-4F9CDF044E66}" srcOrd="0" destOrd="0" presId="urn:microsoft.com/office/officeart/2005/8/layout/venn1"/>
    <dgm:cxn modelId="{A4887640-927B-034C-8351-0C9373B580E0}" type="presParOf" srcId="{C109E475-37FB-0342-8868-4F9CDF044E66}" destId="{92462414-1C46-A946-A492-88CF691A8F80}" srcOrd="0" destOrd="0" presId="urn:microsoft.com/office/officeart/2005/8/layout/venn1"/>
    <dgm:cxn modelId="{F7DDC753-9852-E740-8884-F2EE63A4601D}" type="presParOf" srcId="{C109E475-37FB-0342-8868-4F9CDF044E66}" destId="{1703B4AE-98DF-C94E-981A-3E7650B6AF43}" srcOrd="1" destOrd="0" presId="urn:microsoft.com/office/officeart/2005/8/layout/venn1"/>
    <dgm:cxn modelId="{5253E5E8-78D7-9649-8B4A-25D7CF6B4B6C}" type="presParOf" srcId="{C109E475-37FB-0342-8868-4F9CDF044E66}" destId="{0F1315D5-42B0-8A44-A333-8807C7AF0A03}" srcOrd="2" destOrd="0" presId="urn:microsoft.com/office/officeart/2005/8/layout/venn1"/>
    <dgm:cxn modelId="{C3D002B8-91FB-7C4C-A9B2-73EAB45F247C}" type="presParOf" srcId="{C109E475-37FB-0342-8868-4F9CDF044E66}" destId="{EB54A87C-E258-324B-985B-FAEF2005B4F5}" srcOrd="3" destOrd="0" presId="urn:microsoft.com/office/officeart/2005/8/layout/venn1"/>
    <dgm:cxn modelId="{6F9E3D47-ECDB-CA49-9923-A9DA0D134115}" type="presParOf" srcId="{C109E475-37FB-0342-8868-4F9CDF044E66}" destId="{41C672DC-C776-BD41-A15D-90AF07B6BE51}" srcOrd="4" destOrd="0" presId="urn:microsoft.com/office/officeart/2005/8/layout/venn1"/>
    <dgm:cxn modelId="{B009639A-E4A1-5541-B272-8DF1DFB1149E}" type="presParOf" srcId="{C109E475-37FB-0342-8868-4F9CDF044E66}" destId="{8C0E5AAA-A698-EF44-9A7D-4B7560A072A9}" srcOrd="5" destOrd="0" presId="urn:microsoft.com/office/officeart/2005/8/layout/venn1"/>
    <dgm:cxn modelId="{D9ADAE4F-8EF4-DF45-A9C1-D6497C5972E6}" type="presParOf" srcId="{C109E475-37FB-0342-8868-4F9CDF044E66}" destId="{6658021B-DD8C-C14C-849D-A4A711957EC8}" srcOrd="6" destOrd="0" presId="urn:microsoft.com/office/officeart/2005/8/layout/venn1"/>
    <dgm:cxn modelId="{F86EFF29-EB22-FA4C-AB7C-5122CB126610}" type="presParOf" srcId="{C109E475-37FB-0342-8868-4F9CDF044E66}" destId="{C462C03C-761B-2F41-9607-6CDC6C4FFC48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62414-1C46-A946-A492-88CF691A8F80}">
      <dsp:nvSpPr>
        <dsp:cNvPr id="0" name=""/>
        <dsp:cNvSpPr/>
      </dsp:nvSpPr>
      <dsp:spPr>
        <a:xfrm>
          <a:off x="3019574" y="52660"/>
          <a:ext cx="2738344" cy="2738344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800" kern="1200" dirty="0">
            <a:solidFill>
              <a:srgbClr val="0070B9"/>
            </a:solidFill>
            <a:latin typeface="+mj-lt"/>
            <a:ea typeface="+mj-ea"/>
            <a:cs typeface="+mj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>
              <a:solidFill>
                <a:srgbClr val="376092"/>
              </a:solidFill>
              <a:latin typeface="+mj-lt"/>
              <a:ea typeface="+mj-ea"/>
              <a:cs typeface="+mj-cs"/>
            </a:rPr>
            <a:t>Political</a:t>
          </a:r>
        </a:p>
      </dsp:txBody>
      <dsp:txXfrm>
        <a:off x="3335537" y="421283"/>
        <a:ext cx="2106418" cy="868897"/>
      </dsp:txXfrm>
    </dsp:sp>
    <dsp:sp modelId="{0F1315D5-42B0-8A44-A333-8807C7AF0A03}">
      <dsp:nvSpPr>
        <dsp:cNvPr id="0" name=""/>
        <dsp:cNvSpPr/>
      </dsp:nvSpPr>
      <dsp:spPr>
        <a:xfrm>
          <a:off x="4230765" y="1263851"/>
          <a:ext cx="2738344" cy="2738344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127230"/>
                <a:satOff val="5670"/>
                <a:lumOff val="792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80000"/>
                <a:alpha val="50000"/>
                <a:hueOff val="-127230"/>
                <a:satOff val="5670"/>
                <a:lumOff val="792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err="1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rPr>
            <a:t>Social</a:t>
          </a:r>
          <a:endParaRPr lang="de-DE" sz="2400" kern="1200" dirty="0">
            <a:solidFill>
              <a:schemeClr val="accent1">
                <a:lumMod val="75000"/>
              </a:schemeClr>
            </a:solidFill>
            <a:latin typeface="+mj-lt"/>
            <a:ea typeface="+mj-ea"/>
            <a:cs typeface="+mj-cs"/>
          </a:endParaRPr>
        </a:p>
      </dsp:txBody>
      <dsp:txXfrm>
        <a:off x="5705258" y="1579814"/>
        <a:ext cx="1053209" cy="2106418"/>
      </dsp:txXfrm>
    </dsp:sp>
    <dsp:sp modelId="{41C672DC-C776-BD41-A15D-90AF07B6BE51}">
      <dsp:nvSpPr>
        <dsp:cNvPr id="0" name=""/>
        <dsp:cNvSpPr/>
      </dsp:nvSpPr>
      <dsp:spPr>
        <a:xfrm>
          <a:off x="3019574" y="2475042"/>
          <a:ext cx="2738344" cy="2738344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254461"/>
                <a:satOff val="11339"/>
                <a:lumOff val="1585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80000"/>
                <a:alpha val="50000"/>
                <a:hueOff val="-254461"/>
                <a:satOff val="11339"/>
                <a:lumOff val="1585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err="1">
              <a:solidFill>
                <a:srgbClr val="376092"/>
              </a:solidFill>
              <a:latin typeface="+mj-lt"/>
              <a:ea typeface="+mj-ea"/>
              <a:cs typeface="+mj-cs"/>
            </a:rPr>
            <a:t>Economic</a:t>
          </a:r>
          <a:endParaRPr lang="de-DE" sz="2400" kern="1200" dirty="0">
            <a:solidFill>
              <a:srgbClr val="376092"/>
            </a:solidFill>
            <a:latin typeface="+mj-lt"/>
            <a:ea typeface="+mj-ea"/>
            <a:cs typeface="+mj-cs"/>
          </a:endParaRPr>
        </a:p>
      </dsp:txBody>
      <dsp:txXfrm>
        <a:off x="3335537" y="3975865"/>
        <a:ext cx="2106418" cy="868897"/>
      </dsp:txXfrm>
    </dsp:sp>
    <dsp:sp modelId="{6658021B-DD8C-C14C-849D-A4A711957EC8}">
      <dsp:nvSpPr>
        <dsp:cNvPr id="0" name=""/>
        <dsp:cNvSpPr/>
      </dsp:nvSpPr>
      <dsp:spPr>
        <a:xfrm>
          <a:off x="1808383" y="1263851"/>
          <a:ext cx="2738344" cy="2738344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381691"/>
                <a:satOff val="17009"/>
                <a:lumOff val="237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shade val="80000"/>
                <a:alpha val="50000"/>
                <a:hueOff val="-381691"/>
                <a:satOff val="17009"/>
                <a:lumOff val="237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>
              <a:solidFill>
                <a:srgbClr val="376092"/>
              </a:solidFill>
              <a:latin typeface="+mj-lt"/>
              <a:ea typeface="+mj-ea"/>
              <a:cs typeface="+mj-cs"/>
            </a:rPr>
            <a:t>Cultural</a:t>
          </a:r>
        </a:p>
      </dsp:txBody>
      <dsp:txXfrm>
        <a:off x="2019025" y="1579814"/>
        <a:ext cx="1053209" cy="2106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128D6-6FB6-4E00-9EBB-FA0D7C171B86}" type="datetimeFigureOut">
              <a:rPr lang="de-DE" smtClean="0"/>
              <a:t>07/05/18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FC6AA-CC44-4C02-BEAF-B863B3E0593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7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FC6AA-CC44-4C02-BEAF-B863B3E0593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77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A6FD57B-AA01-DE41-AB13-7A5969E28276}" type="slidenum">
              <a:rPr lang="de-DE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2</a:t>
            </a:fld>
            <a:endParaRPr lang="de-DE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FF39-D338-7343-8350-FB7F356E1B0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033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366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round/>
            <a:headEnd type="none" w="med" len="med"/>
            <a:tailEnd type="none" w="med" len="med"/>
          </a:ln>
        </p:spPr>
      </p:sp>
      <p:sp>
        <p:nvSpPr>
          <p:cNvPr id="18435" name="Shape 367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Umbrella cooperative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Membership of all local energy cooperatives 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 of women in bodies, required by charter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 and international investments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 of production facility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Certification mechanism for technologies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Economies of scale by purchasing larger amounts of materials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Pools resources for the production and the purchase of technologies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Bundling of economic and technical know-how on energy technologies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Provision of marketing and training for local e-coops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Commitment for sustainable, decentralized and renewable energy policy on a local level by formulating concrete demands</a:t>
            </a:r>
            <a:endParaRPr lang="de-DE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ct val="0"/>
              </a:spcBef>
              <a:buSzPct val="25000"/>
              <a:buFont typeface="Arial" panose="020B0604020202020204" pitchFamily="34" charset="0"/>
              <a:buNone/>
            </a:pPr>
            <a:endParaRPr lang="de-DE" altLang="de-DE" sz="18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436" name="Shape 368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/>
          <a:p>
            <a:pPr algn="r">
              <a:buClr>
                <a:srgbClr val="000000"/>
              </a:buClr>
              <a:buSzPct val="25000"/>
              <a:buFont typeface="Arial" panose="020B0604020202020204" pitchFamily="34" charset="0"/>
              <a:buNone/>
            </a:pPr>
            <a:fld id="{17B96A67-E001-4077-BD45-7AFE4586DCA2}" type="slidenum">
              <a:rPr lang="de-DE" altLang="de-DE" sz="12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pPr algn="r">
                <a:buClr>
                  <a:srgbClr val="000000"/>
                </a:buClr>
                <a:buSzPct val="25000"/>
                <a:buFont typeface="Arial" panose="020B0604020202020204" pitchFamily="34" charset="0"/>
                <a:buNone/>
              </a:pPr>
              <a:t>5</a:t>
            </a:fld>
            <a:endParaRPr lang="de-DE" altLang="de-DE" sz="12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3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model:</a:t>
            </a:r>
            <a:endParaRPr lang="de-DE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Construction, implementing, selling of solar collectors</a:t>
            </a:r>
            <a:endParaRPr lang="de-DE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 of technologies and awareness raising</a:t>
            </a:r>
            <a:endParaRPr lang="de-DE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 building and continuous development of technologies</a:t>
            </a:r>
            <a:endParaRPr lang="de-DE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Policy and advocacy for renewable energy policy and public participation</a:t>
            </a:r>
            <a:endParaRPr lang="de-DE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altLang="de-DE" dirty="0">
              <a:latin typeface="Times New Roman" panose="02020603050405020304" pitchFamily="18" charset="0"/>
            </a:endParaRPr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66C53D7-E3E1-4C36-8E47-42D650ED6AAD}" type="slidenum">
              <a:rPr lang="de-DE" altLang="de-DE" sz="1300" smtClean="0">
                <a:solidFill>
                  <a:schemeClr val="tx1"/>
                </a:solidFill>
                <a:ea typeface="Arial Unicode MS" panose="020B0604020202020204" pitchFamily="34" charset="-128"/>
              </a:rPr>
              <a:pPr/>
              <a:t>6</a:t>
            </a:fld>
            <a:endParaRPr lang="de-DE" altLang="de-DE" sz="1300">
              <a:solidFill>
                <a:schemeClr val="tx1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721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1200" dirty="0">
                <a:solidFill>
                  <a:srgbClr val="0070B9"/>
                </a:solidFill>
              </a:rPr>
              <a:t>Women contribute to their societies and take over responsibility on community level</a:t>
            </a:r>
          </a:p>
          <a:p>
            <a:pPr marL="342900" indent="-342900">
              <a:buFont typeface="Arial"/>
              <a:buChar char="•"/>
            </a:pPr>
            <a:r>
              <a:rPr lang="en-GB" sz="1200" dirty="0">
                <a:solidFill>
                  <a:srgbClr val="0070B9"/>
                </a:solidFill>
              </a:rPr>
              <a:t>These contributions are neither fully recognised and appreciated nor paid.</a:t>
            </a:r>
          </a:p>
          <a:p>
            <a:pPr marL="342900" indent="-342900">
              <a:buFont typeface="Arial"/>
              <a:buChar char="•"/>
            </a:pPr>
            <a:r>
              <a:rPr lang="en-GB" sz="1200" dirty="0">
                <a:solidFill>
                  <a:srgbClr val="0070B9"/>
                </a:solidFill>
              </a:rPr>
              <a:t>Women’s attitudes and solutions are often not represented and therefore marginalized.</a:t>
            </a:r>
          </a:p>
          <a:p>
            <a:pPr marL="342900" indent="-342900">
              <a:buFont typeface="Arial"/>
              <a:buChar char="•"/>
            </a:pPr>
            <a:r>
              <a:rPr lang="en-GB" sz="1200" dirty="0">
                <a:solidFill>
                  <a:srgbClr val="0070B9"/>
                </a:solidFill>
              </a:rPr>
              <a:t>Women’s economic contributions still face the challenges of quality production, access to markets, market-driven prices and fair legislation.</a:t>
            </a:r>
          </a:p>
          <a:p>
            <a:pPr marL="342900" indent="-342900">
              <a:buFont typeface="Arial"/>
              <a:buChar char="•"/>
            </a:pPr>
            <a:endParaRPr lang="en-GB" sz="1200" kern="1200" dirty="0">
              <a:solidFill>
                <a:srgbClr val="0070B9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Arial"/>
              <a:buChar char="•"/>
            </a:pPr>
            <a:endParaRPr lang="en-GB" sz="1200" kern="1200" dirty="0">
              <a:solidFill>
                <a:srgbClr val="0070B9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>
              <a:buFont typeface="Arial"/>
              <a:buChar char="•"/>
            </a:pPr>
            <a:endParaRPr lang="en-GB" sz="1200" kern="1200" dirty="0">
              <a:solidFill>
                <a:srgbClr val="0070B9"/>
              </a:solidFill>
              <a:effectLst/>
              <a:latin typeface="+mn-lt"/>
              <a:ea typeface="+mn-ea"/>
              <a:cs typeface="+mn-cs"/>
            </a:endParaRPr>
          </a:p>
          <a:p>
            <a:pPr lvl="0" indent="-342900">
              <a:buClr>
                <a:srgbClr val="000090"/>
              </a:buClr>
              <a:buSzPct val="100000"/>
            </a:pPr>
            <a:r>
              <a:rPr lang="en-US" sz="24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Women are also effective actors or agents of change in relation to mitigation and adaption</a:t>
            </a:r>
          </a:p>
          <a:p>
            <a:pPr lvl="0" indent="-342900">
              <a:buClr>
                <a:srgbClr val="000090"/>
              </a:buClr>
              <a:buSzPct val="100000"/>
            </a:pPr>
            <a:r>
              <a:rPr lang="en-US" sz="24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Strong body of knowledge and expertise that can be used in climate change mitigation, disaster reduction and adaption strategies</a:t>
            </a:r>
          </a:p>
          <a:p>
            <a:pPr marL="342900" lvl="1" indent="-342900">
              <a:spcBef>
                <a:spcPts val="560"/>
              </a:spcBef>
              <a:buClr>
                <a:srgbClr val="000090"/>
              </a:buClr>
              <a:buSzPct val="100000"/>
              <a:buFont typeface="Arimo"/>
              <a:buChar char="•"/>
            </a:pPr>
            <a:r>
              <a:rPr lang="de-DE" sz="2000" dirty="0" err="1">
                <a:solidFill>
                  <a:srgbClr val="000090"/>
                </a:solidFill>
                <a:latin typeface="Arimo"/>
                <a:ea typeface="Arimo"/>
                <a:cs typeface="Arimo"/>
              </a:rPr>
              <a:t>Good</a:t>
            </a:r>
            <a:r>
              <a:rPr lang="de-DE" sz="2000" dirty="0">
                <a:solidFill>
                  <a:srgbClr val="000090"/>
                </a:solidFill>
                <a:latin typeface="Arimo"/>
                <a:ea typeface="Arimo"/>
                <a:cs typeface="Arimo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mo"/>
                <a:ea typeface="Arimo"/>
                <a:cs typeface="Arimo"/>
              </a:rPr>
              <a:t>management</a:t>
            </a:r>
            <a:r>
              <a:rPr lang="de-DE" sz="2000" dirty="0">
                <a:solidFill>
                  <a:srgbClr val="000090"/>
                </a:solidFill>
                <a:latin typeface="Arimo"/>
                <a:ea typeface="Arimo"/>
                <a:cs typeface="Arimo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mo"/>
                <a:ea typeface="Arimo"/>
                <a:cs typeface="Arimo"/>
              </a:rPr>
              <a:t>of</a:t>
            </a:r>
            <a:r>
              <a:rPr lang="de-DE" sz="2000" dirty="0">
                <a:solidFill>
                  <a:srgbClr val="000090"/>
                </a:solidFill>
                <a:latin typeface="Arimo"/>
                <a:ea typeface="Arimo"/>
                <a:cs typeface="Arimo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mo"/>
                <a:ea typeface="Arimo"/>
                <a:cs typeface="Arimo"/>
              </a:rPr>
              <a:t>natural</a:t>
            </a:r>
            <a:r>
              <a:rPr lang="de-DE" sz="2000" dirty="0">
                <a:solidFill>
                  <a:srgbClr val="000090"/>
                </a:solidFill>
                <a:latin typeface="Arimo"/>
                <a:ea typeface="Arimo"/>
                <a:cs typeface="Arimo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mo"/>
                <a:ea typeface="Arimo"/>
                <a:cs typeface="Arimo"/>
              </a:rPr>
              <a:t>resources</a:t>
            </a:r>
            <a:r>
              <a:rPr lang="de-DE" sz="2000" dirty="0">
                <a:solidFill>
                  <a:srgbClr val="000090"/>
                </a:solidFill>
                <a:latin typeface="Arimo"/>
                <a:ea typeface="Arimo"/>
                <a:cs typeface="Arimo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mo"/>
                <a:ea typeface="Arimo"/>
                <a:cs typeface="Arimo"/>
              </a:rPr>
              <a:t>and</a:t>
            </a:r>
            <a:r>
              <a:rPr lang="de-DE" sz="2000" dirty="0">
                <a:solidFill>
                  <a:srgbClr val="000090"/>
                </a:solidFill>
                <a:latin typeface="Arimo"/>
                <a:ea typeface="Arimo"/>
                <a:cs typeface="Arimo"/>
              </a:rPr>
              <a:t> </a:t>
            </a:r>
            <a:r>
              <a:rPr lang="de-DE" sz="2000" dirty="0" err="1">
                <a:solidFill>
                  <a:srgbClr val="000090"/>
                </a:solidFill>
                <a:latin typeface="Arimo"/>
                <a:ea typeface="Arimo"/>
                <a:cs typeface="Arimo"/>
              </a:rPr>
              <a:t>households</a:t>
            </a:r>
            <a:endParaRPr lang="en-US" sz="2000" dirty="0">
              <a:solidFill>
                <a:srgbClr val="00009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42900" lvl="1" indent="-342900">
              <a:spcBef>
                <a:spcPts val="560"/>
              </a:spcBef>
              <a:buClr>
                <a:srgbClr val="000090"/>
              </a:buClr>
              <a:buSzPct val="100000"/>
              <a:buFont typeface="Arimo"/>
              <a:buChar char="•"/>
            </a:pPr>
            <a:r>
              <a:rPr lang="en-US" sz="20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Women’s responsibilities in households and communities enable them well to contribute to livelihood strategies adapted to changing environmental realities (collectors of fuels and users of energy)</a:t>
            </a:r>
          </a:p>
          <a:p>
            <a:pPr marL="342900" lvl="1" indent="-342900">
              <a:spcBef>
                <a:spcPts val="560"/>
              </a:spcBef>
              <a:buClr>
                <a:srgbClr val="000090"/>
              </a:buClr>
              <a:buSzPct val="100000"/>
              <a:buFont typeface="Arimo"/>
              <a:buChar char="•"/>
            </a:pPr>
            <a:r>
              <a:rPr lang="en-US" sz="20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Clear understanding of strategies needed at local level</a:t>
            </a:r>
          </a:p>
          <a:p>
            <a:pPr marL="342900" lvl="1" indent="-342900">
              <a:spcBef>
                <a:spcPts val="560"/>
              </a:spcBef>
              <a:buClr>
                <a:srgbClr val="000090"/>
              </a:buClr>
              <a:buSzPct val="100000"/>
              <a:buFont typeface="Arimo"/>
              <a:buChar char="•"/>
            </a:pPr>
            <a:r>
              <a:rPr lang="en-US" sz="20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Leadership role in early warning systems and after disasters (take care for </a:t>
            </a:r>
            <a:r>
              <a:rPr lang="en-US" sz="2000" dirty="0" err="1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sicks</a:t>
            </a:r>
            <a:r>
              <a:rPr lang="en-US" sz="20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 and elderly)</a:t>
            </a:r>
          </a:p>
          <a:p>
            <a:pPr marL="342900" lvl="1" indent="-342900">
              <a:spcBef>
                <a:spcPts val="560"/>
              </a:spcBef>
              <a:buClr>
                <a:srgbClr val="000090"/>
              </a:buClr>
              <a:buSzPct val="100000"/>
              <a:buFont typeface="Arimo"/>
              <a:buChar char="•"/>
            </a:pPr>
            <a:r>
              <a:rPr lang="en-US" sz="20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Able to mobilize communities</a:t>
            </a:r>
          </a:p>
          <a:p>
            <a:pPr marL="342900" lvl="1" indent="-342900">
              <a:spcBef>
                <a:spcPts val="560"/>
              </a:spcBef>
              <a:buClr>
                <a:srgbClr val="000090"/>
              </a:buClr>
              <a:buSzPct val="100000"/>
              <a:buFont typeface="Arimo"/>
              <a:buChar char="•"/>
            </a:pPr>
            <a:r>
              <a:rPr lang="en-US" sz="20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Share information</a:t>
            </a:r>
          </a:p>
          <a:p>
            <a:pPr marL="342900" lvl="1" indent="-342900">
              <a:spcBef>
                <a:spcPts val="560"/>
              </a:spcBef>
              <a:buClr>
                <a:srgbClr val="000090"/>
              </a:buClr>
              <a:buSzPct val="100000"/>
              <a:buFont typeface="Arimo"/>
              <a:buChar char="•"/>
            </a:pPr>
            <a:r>
              <a:rPr lang="en-US" sz="20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Choose less polluting energy, </a:t>
            </a:r>
            <a:r>
              <a:rPr lang="en-US" sz="2000" dirty="0" err="1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userfriendly</a:t>
            </a:r>
            <a:r>
              <a:rPr lang="en-US" sz="2000" dirty="0">
                <a:solidFill>
                  <a:srgbClr val="000090"/>
                </a:solidFill>
                <a:latin typeface="Arimo"/>
                <a:ea typeface="Arimo"/>
                <a:cs typeface="Arimo"/>
                <a:sym typeface="Arimo"/>
              </a:rPr>
              <a:t>, affordable, sustainable</a:t>
            </a:r>
          </a:p>
          <a:p>
            <a:pPr marL="342900" indent="-342900">
              <a:buFont typeface="Arial"/>
              <a:buChar char="•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/>
              <a:buChar char="•"/>
            </a:pPr>
            <a:endParaRPr lang="de-DE" baseline="0" dirty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7D66-B86C-AA4E-A1F5-396607624FF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039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70B9"/>
                </a:solidFill>
              </a:rPr>
              <a:t>: Women have less decision making power in this powerful sector. Their attitudes and solutions are marginalized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to energy is key to social development, economic growth, environmental sustainability and to achieve the Millennium Development Goals</a:t>
            </a:r>
            <a:endParaRPr lang="de-DE" sz="1200" dirty="0">
              <a:solidFill>
                <a:srgbClr val="0070B9"/>
              </a:solidFill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Poverty: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2 billion people throughout the world do not have electricity. About the same number rely on traditional fuels, such as wood, charcoal, dung, and agricultural residues, for cooking and heating. Grid-based electrical power does not reach many rural and poor urban areas, nor is there adequate distribution of gas or other cooking and heating fuels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 often experience energy poverty in Eastern and South East Europe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impact negatively all their activities and increases their burden and stick to gender roles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Health: are also exposed to a variety of health hazards from cooking over poorly ventilated indoor fires also suffer from health problems related to gathering and using traditional fuels.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They, including respiratory infections, cancers, and eye diseases. Smoke from poorly ventilated indoor fires accounts for close to 2 million premature deaths per year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women and girls also suffer from health problems relating to using traditional fuels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 access to electricity is needed, through extension of power grids as well as installation of decentralised small-scale energy systems powered by diesel fuel or by renewable technologies using solar, micro-hydro, wind, or biomass resources.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needed to provide affordable alternatives to traditional biomass-based cooking and heating fuels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of their traditional responsibilities for collecting fuel and water, in many developing countries women and girls would benefit the most from access to improved energy services.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time and physical effort expended by women and girls in gathering fuel and carrying water seriously limits their ability to engage in educational and income-generating activities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de-DE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448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47D66-B86C-AA4E-A1F5-396607624FF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112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FF39-D338-7343-8350-FB7F356E1B0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03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997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395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32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761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32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679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28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45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9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61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49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083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805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65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78C83-30D0-2843-BD28-71BFF493C4FF}" type="datetimeFigureOut">
              <a:t>07/05/18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A45C7-3CCE-7247-B752-6414640F45E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04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Relationship Id="rId3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Relationship Id="rId3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Relationship Id="rId3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WECF FOND ALL 2017+_Seite_1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87"/>
            <a:ext cx="9155870" cy="6866887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9086" y="274638"/>
            <a:ext cx="671816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086" y="1600200"/>
            <a:ext cx="79390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1151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78C83-30D0-2843-BD28-71BFF493C4FF}" type="datetimeFigureOut">
              <a:rPr lang="de-DE"/>
              <a:pPr/>
              <a:t>07/05/18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345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A45C7-3CCE-7247-B752-6414640F45E1}" type="slidenum">
              <a:rPr lang="de-DE"/>
              <a:pPr/>
              <a:t>‹#›</a:t>
            </a:fld>
            <a:endParaRPr lang="de-DE"/>
          </a:p>
        </p:txBody>
      </p:sp>
      <p:pic>
        <p:nvPicPr>
          <p:cNvPr id="8" name="Bild 7" descr="LOGO WECF 2106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04" y="274638"/>
            <a:ext cx="898267" cy="11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4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0070B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70B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WECF FOND ALL 2017+_Seite_0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WECF FOND ALL 2017+_Seite_0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6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WECF FOND ALL 2017+_Seite_0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0" y="0"/>
            <a:ext cx="9144000" cy="68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3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WECF FOND ALL 2017+_Seite_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2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georgia.orexca.com/img/map_georgia.jpg" TargetMode="External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 noGrp="1"/>
          </p:cNvSpPr>
          <p:nvPr>
            <p:ph idx="1"/>
          </p:nvPr>
        </p:nvSpPr>
        <p:spPr bwMode="auto">
          <a:xfrm>
            <a:off x="333593" y="1585704"/>
            <a:ext cx="8514914" cy="51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16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b="1" dirty="0"/>
              <a:t>Women in Energy Cooperatives: </a:t>
            </a:r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b="1" dirty="0"/>
              <a:t>Advancing Gender Equality </a:t>
            </a:r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b="1" dirty="0" smtClean="0"/>
              <a:t>While unlocking local climate finance</a:t>
            </a:r>
            <a:endParaRPr lang="en-US" b="1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6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2400" dirty="0" smtClean="0"/>
              <a:t>Nino </a:t>
            </a:r>
            <a:r>
              <a:rPr lang="en-US" sz="2400" dirty="0" err="1" smtClean="0"/>
              <a:t>Margvelashvili</a:t>
            </a:r>
            <a:endParaRPr lang="en-US" sz="2400" dirty="0" smtClean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4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4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2400" dirty="0" smtClean="0"/>
              <a:t>May 7, 2018, Bonn</a:t>
            </a:r>
            <a:endParaRPr lang="en-US" sz="24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800" dirty="0"/>
          </a:p>
        </p:txBody>
      </p:sp>
      <p:pic>
        <p:nvPicPr>
          <p:cNvPr id="3" name="Bild 2" descr="WEC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1" y="200787"/>
            <a:ext cx="8186466" cy="1471006"/>
          </a:xfrm>
          <a:prstGeom prst="rect">
            <a:avLst/>
          </a:prstGeom>
        </p:spPr>
      </p:pic>
      <p:pic>
        <p:nvPicPr>
          <p:cNvPr id="7" name="Bild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0" y="4885792"/>
            <a:ext cx="2352095" cy="19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45" y="4843259"/>
            <a:ext cx="3009256" cy="201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356" y="4673598"/>
            <a:ext cx="2600878" cy="81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539651"/>
              </p:ext>
            </p:extLst>
          </p:nvPr>
        </p:nvGraphicFramePr>
        <p:xfrm>
          <a:off x="112053" y="1363197"/>
          <a:ext cx="8777493" cy="526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5106187" y="1417638"/>
            <a:ext cx="367130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85750" indent="-285750">
              <a:buFont typeface="Arial"/>
              <a:buChar char="•"/>
              <a:defRPr sz="2000">
                <a:solidFill>
                  <a:srgbClr val="0070B9"/>
                </a:solidFill>
              </a:defRPr>
            </a:lvl1pPr>
          </a:lstStyle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9425" y="-10594"/>
            <a:ext cx="8281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de-DE" sz="4400" dirty="0">
                <a:solidFill>
                  <a:srgbClr val="FF9900"/>
                </a:solidFill>
              </a:rPr>
              <a:t>Women and energy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de-DE" sz="3600" dirty="0" smtClean="0">
                <a:solidFill>
                  <a:srgbClr val="FF9900"/>
                </a:solidFill>
              </a:rPr>
              <a:t>Empowerment Dimensions</a:t>
            </a:r>
            <a:endParaRPr lang="en-US" altLang="de-DE" sz="36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44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192522"/>
          </a:xfrm>
        </p:spPr>
        <p:txBody>
          <a:bodyPr/>
          <a:lstStyle/>
          <a:p>
            <a:r>
              <a:rPr lang="en-AU" dirty="0" smtClean="0">
                <a:solidFill>
                  <a:schemeClr val="accent6"/>
                </a:solidFill>
              </a:rPr>
              <a:t>Climate Finance for acceleration</a:t>
            </a:r>
            <a:endParaRPr lang="en-AU" dirty="0">
              <a:solidFill>
                <a:schemeClr val="accent6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7606" y="1198907"/>
            <a:ext cx="8956393" cy="722798"/>
          </a:xfrm>
        </p:spPr>
        <p:txBody>
          <a:bodyPr>
            <a:normAutofit fontScale="47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400.000 households need to shift from firewood to renewable energy</a:t>
            </a:r>
          </a:p>
          <a:p>
            <a:pPr marL="457200" indent="-457200" algn="l"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Climate finance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GB" dirty="0" smtClean="0">
                <a:solidFill>
                  <a:schemeClr val="tx1"/>
                </a:solidFill>
              </a:rPr>
              <a:t> providing partial subsidies and reducing cost of finance, to speed up installations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Bild 3" descr="Bildschirmfoto 2018-05-07 um 13.26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8" y="1964995"/>
            <a:ext cx="3380587" cy="2681155"/>
          </a:xfrm>
          <a:prstGeom prst="rect">
            <a:avLst/>
          </a:prstGeom>
        </p:spPr>
      </p:pic>
      <p:pic>
        <p:nvPicPr>
          <p:cNvPr id="5" name="Bild 4" descr="Bildschirmfoto 2018-05-07 um 13.28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81" y="1921705"/>
            <a:ext cx="5152547" cy="2099186"/>
          </a:xfrm>
          <a:prstGeom prst="rect">
            <a:avLst/>
          </a:prstGeom>
        </p:spPr>
      </p:pic>
      <p:pic>
        <p:nvPicPr>
          <p:cNvPr id="6" name="Bild 5" descr="Bildschirmfoto 2018-05-07 um 13.28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70" y="4175195"/>
            <a:ext cx="4752234" cy="454116"/>
          </a:xfrm>
          <a:prstGeom prst="rect">
            <a:avLst/>
          </a:prstGeom>
        </p:spPr>
      </p:pic>
      <p:pic>
        <p:nvPicPr>
          <p:cNvPr id="7" name="Bild 6" descr="Bildschirmfoto 2018-05-07 um 13.26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166" y="4708672"/>
            <a:ext cx="5232630" cy="20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4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 noGrp="1"/>
          </p:cNvSpPr>
          <p:nvPr>
            <p:ph idx="1"/>
          </p:nvPr>
        </p:nvSpPr>
        <p:spPr bwMode="auto">
          <a:xfrm>
            <a:off x="333593" y="1585704"/>
            <a:ext cx="8514914" cy="51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16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3600" dirty="0"/>
              <a:t>Questions or comments?</a:t>
            </a:r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0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4100" dirty="0"/>
              <a:t>Thank you for your attention!</a:t>
            </a:r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0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2800" dirty="0" err="1"/>
              <a:t>n</a:t>
            </a:r>
            <a:r>
              <a:rPr lang="en-US" sz="2800" dirty="0" err="1" smtClean="0"/>
              <a:t>ino.margvelashvili@heliotech.ge</a:t>
            </a:r>
            <a:endParaRPr lang="en-US" sz="28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sz="28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2800" dirty="0" err="1"/>
              <a:t>www.wecf.eu</a:t>
            </a:r>
            <a:endParaRPr lang="en-US" sz="2800" dirty="0"/>
          </a:p>
          <a:p>
            <a:pPr algn="ctr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2800" dirty="0"/>
              <a:t>Twitter: #WECF_INT</a:t>
            </a:r>
          </a:p>
        </p:txBody>
      </p:sp>
      <p:pic>
        <p:nvPicPr>
          <p:cNvPr id="3" name="Bild 2" descr="WEC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1" y="200787"/>
            <a:ext cx="8186466" cy="14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Map of  regions of Georgi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65176"/>
            <a:ext cx="864393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2FC2670-0BA9-4EEB-9C03-59F0BB37B6D6}"/>
              </a:ext>
            </a:extLst>
          </p:cNvPr>
          <p:cNvSpPr txBox="1"/>
          <p:nvPr/>
        </p:nvSpPr>
        <p:spPr>
          <a:xfrm>
            <a:off x="2209800" y="4267201"/>
            <a:ext cx="634008" cy="276999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tx2">
                  <a:lumMod val="40000"/>
                  <a:lumOff val="60000"/>
                </a:schemeClr>
              </a:contourClr>
            </a:sp3d>
          </a:bodyPr>
          <a:lstStyle/>
          <a:p>
            <a:pPr>
              <a:defRPr/>
            </a:pPr>
            <a:r>
              <a:rPr lang="en-US" sz="1200" b="1" dirty="0" err="1">
                <a:solidFill>
                  <a:srgbClr val="0070C0"/>
                </a:solidFill>
                <a:latin typeface="Arial" charset="0"/>
                <a:ea typeface="ＭＳ Ｐゴシック" panose="020B0600070205080204" pitchFamily="34" charset="-128"/>
                <a:cs typeface="+mn-cs"/>
              </a:rPr>
              <a:t>Khobi</a:t>
            </a:r>
            <a:endParaRPr lang="en-US" sz="1200" b="1" dirty="0">
              <a:solidFill>
                <a:srgbClr val="0070C0"/>
              </a:solidFill>
              <a:latin typeface="Arial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5200" y="4695825"/>
            <a:ext cx="636588" cy="276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70B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70C0"/>
                </a:solidFill>
              </a:rPr>
              <a:t>Khoni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94188" y="5867400"/>
            <a:ext cx="1055687" cy="276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70B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70C0"/>
                </a:solidFill>
              </a:rPr>
              <a:t>Akhaltsikhe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1863" y="5084763"/>
            <a:ext cx="885825" cy="276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70B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70C0"/>
                </a:solidFill>
              </a:rPr>
              <a:t>Mtskheta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97688" y="5413375"/>
            <a:ext cx="10668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70B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0070C0"/>
                </a:solidFill>
              </a:rPr>
              <a:t>Sagaredjo</a:t>
            </a:r>
          </a:p>
        </p:txBody>
      </p:sp>
      <p:sp>
        <p:nvSpPr>
          <p:cNvPr id="21513" name="Titel 2">
            <a:extLst>
              <a:ext uri="{FF2B5EF4-FFF2-40B4-BE49-F238E27FC236}">
                <a16:creationId xmlns:a16="http://schemas.microsoft.com/office/drawing/2014/main" xmlns="" id="{33F7D96A-0E6F-4A15-8DE5-746BDE55677C}"/>
              </a:ext>
            </a:extLst>
          </p:cNvPr>
          <p:cNvSpPr txBox="1">
            <a:spLocks/>
          </p:cNvSpPr>
          <p:nvPr/>
        </p:nvSpPr>
        <p:spPr bwMode="auto">
          <a:xfrm>
            <a:off x="539750" y="44624"/>
            <a:ext cx="8136706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defRPr sz="3200">
                <a:solidFill>
                  <a:srgbClr val="0070B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Font typeface="Times New Roman" charset="0"/>
              <a:buNone/>
            </a:pPr>
            <a:r>
              <a:rPr lang="en-GB" sz="3600" dirty="0" smtClean="0">
                <a:solidFill>
                  <a:srgbClr val="F49F14"/>
                </a:solidFill>
              </a:rPr>
              <a:t>Geographic distribution of cooperatives</a:t>
            </a:r>
            <a:endParaRPr lang="en-GB" sz="3600" dirty="0">
              <a:solidFill>
                <a:srgbClr val="F49F14"/>
              </a:solidFill>
            </a:endParaRPr>
          </a:p>
        </p:txBody>
      </p:sp>
      <p:sp>
        <p:nvSpPr>
          <p:cNvPr id="22538" name="Subtitle 2"/>
          <p:cNvSpPr txBox="1">
            <a:spLocks/>
          </p:cNvSpPr>
          <p:nvPr/>
        </p:nvSpPr>
        <p:spPr bwMode="auto">
          <a:xfrm>
            <a:off x="539750" y="980728"/>
            <a:ext cx="8604250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285750" indent="-285750">
              <a:defRPr sz="3200">
                <a:solidFill>
                  <a:srgbClr val="0070B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7F7F7F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ts val="7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 Narrow Bold" charset="0"/>
              </a:rPr>
              <a:t>5</a:t>
            </a:r>
            <a:r>
              <a:rPr lang="en-US" sz="2400" dirty="0" smtClean="0">
                <a:solidFill>
                  <a:srgbClr val="000000"/>
                </a:solidFill>
                <a:latin typeface="Arial Narrow Bold" charset="0"/>
              </a:rPr>
              <a:t> pilot regions, 4 energy cooperatives established in 2016</a:t>
            </a:r>
            <a:endParaRPr lang="en-US" sz="2400" dirty="0">
              <a:solidFill>
                <a:srgbClr val="000000"/>
              </a:solidFill>
              <a:latin typeface="Arial Narrow Bold" charset="0"/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 Bold" charset="0"/>
              </a:rPr>
              <a:t>1 umbrella cooperative established </a:t>
            </a:r>
            <a:r>
              <a:rPr lang="en-US" sz="2400" dirty="0">
                <a:solidFill>
                  <a:srgbClr val="000000"/>
                </a:solidFill>
                <a:latin typeface="Arial Narrow Bold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Arial Narrow Bold" charset="0"/>
              </a:rPr>
              <a:t>n 2017 in Tbilisi</a:t>
            </a:r>
            <a:endParaRPr lang="en-US" sz="1800" dirty="0">
              <a:solidFill>
                <a:srgbClr val="121356"/>
              </a:solidFill>
              <a:latin typeface="Arial Unicode MS" charset="0"/>
              <a:sym typeface="Wingdings" charset="0"/>
            </a:endParaRPr>
          </a:p>
          <a:p>
            <a:pPr>
              <a:lnSpc>
                <a:spcPct val="150000"/>
              </a:lnSpc>
              <a:spcBef>
                <a:spcPts val="700"/>
              </a:spcBef>
              <a:buClr>
                <a:srgbClr val="000000"/>
              </a:buClr>
            </a:pPr>
            <a:endParaRPr lang="en-US" sz="1800" dirty="0">
              <a:solidFill>
                <a:srgbClr val="121356"/>
              </a:solidFill>
              <a:latin typeface="Arial Unicode MS" charset="0"/>
              <a:sym typeface="Wingdings" charset="0"/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Font typeface="Arial" charset="0"/>
              <a:buChar char="•"/>
            </a:pPr>
            <a:endParaRPr lang="en-US" sz="1800" dirty="0">
              <a:solidFill>
                <a:srgbClr val="121356"/>
              </a:solidFill>
              <a:latin typeface="Arial Unicode MS" charset="0"/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Font typeface="Times New Roman" charset="0"/>
              <a:buNone/>
            </a:pPr>
            <a:endParaRPr lang="en-GB" sz="1800" dirty="0">
              <a:solidFill>
                <a:srgbClr val="121356"/>
              </a:solidFill>
              <a:latin typeface="Arial Unicode MS" charset="0"/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GB" sz="1800" dirty="0">
                <a:solidFill>
                  <a:srgbClr val="000000"/>
                </a:solidFill>
                <a:latin typeface="Arial Unicode MS" charset="0"/>
              </a:rPr>
              <a:t> </a:t>
            </a:r>
            <a:endParaRPr lang="en-GB" sz="18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Font typeface="Times New Roman" charset="0"/>
              <a:buNone/>
            </a:pPr>
            <a:endParaRPr lang="en-GB" sz="1800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Font typeface="Times New Roman" charset="0"/>
              <a:buNone/>
            </a:pPr>
            <a:endParaRPr lang="en-GB" sz="1800" b="1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Font typeface="Times New Roman" charset="0"/>
              <a:buNone/>
            </a:pPr>
            <a:endParaRPr lang="en-GB" sz="1800" b="1" dirty="0">
              <a:solidFill>
                <a:srgbClr val="000000"/>
              </a:solidFill>
            </a:endParaRPr>
          </a:p>
          <a:p>
            <a:pPr>
              <a:spcBef>
                <a:spcPts val="700"/>
              </a:spcBef>
              <a:buClr>
                <a:srgbClr val="000000"/>
              </a:buClr>
              <a:buFont typeface="Times New Roman" charset="0"/>
              <a:buNone/>
            </a:pPr>
            <a:endParaRPr lang="en-GB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8944" y="107698"/>
            <a:ext cx="9144000" cy="1470025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accent6"/>
                </a:solidFill>
              </a:rPr>
              <a:t>Sustainable Energy Services</a:t>
            </a:r>
            <a:r>
              <a:rPr lang="en-GB" sz="3600" dirty="0" smtClean="0">
                <a:solidFill>
                  <a:schemeClr val="accent6"/>
                </a:solidFill>
              </a:rPr>
              <a:t/>
            </a:r>
            <a:br>
              <a:rPr lang="en-GB" sz="3600" dirty="0" smtClean="0">
                <a:solidFill>
                  <a:schemeClr val="accent6"/>
                </a:solidFill>
              </a:rPr>
            </a:br>
            <a:r>
              <a:rPr lang="en-GB" sz="3600" dirty="0" smtClean="0">
                <a:solidFill>
                  <a:schemeClr val="accent6"/>
                </a:solidFill>
              </a:rPr>
              <a:t>Solar heaters, efficient stoves, insulation </a:t>
            </a:r>
            <a:endParaRPr lang="en-GB" sz="3600" dirty="0">
              <a:solidFill>
                <a:schemeClr val="accent6"/>
              </a:solidFill>
            </a:endParaRPr>
          </a:p>
        </p:txBody>
      </p:sp>
      <p:pic>
        <p:nvPicPr>
          <p:cNvPr id="5" name="Bild 4" descr="Bildschirmfoto 2018-05-07 um 13.00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3570"/>
            <a:ext cx="4603568" cy="1882348"/>
          </a:xfrm>
          <a:prstGeom prst="rect">
            <a:avLst/>
          </a:prstGeom>
        </p:spPr>
      </p:pic>
      <p:pic>
        <p:nvPicPr>
          <p:cNvPr id="6" name="Bild 5" descr="Bildschirmfoto 2018-05-07 um 13.01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41" y="1823569"/>
            <a:ext cx="4545759" cy="2880709"/>
          </a:xfrm>
          <a:prstGeom prst="rect">
            <a:avLst/>
          </a:prstGeom>
        </p:spPr>
      </p:pic>
      <p:pic>
        <p:nvPicPr>
          <p:cNvPr id="7" name="Bild 6" descr="Bildschirmfoto 2018-05-07 um 13.01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4279"/>
            <a:ext cx="5731452" cy="203647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304839" y="5307224"/>
            <a:ext cx="2540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 smtClean="0"/>
              <a:t>Household</a:t>
            </a:r>
            <a:r>
              <a:rPr lang="fr-CA" dirty="0" smtClean="0"/>
              <a:t> </a:t>
            </a:r>
            <a:r>
              <a:rPr lang="fr-CA" dirty="0" err="1" smtClean="0"/>
              <a:t>market</a:t>
            </a:r>
            <a:endParaRPr lang="fr-CA" dirty="0" smtClean="0"/>
          </a:p>
          <a:p>
            <a:endParaRPr lang="fr-CA" dirty="0"/>
          </a:p>
          <a:p>
            <a:r>
              <a:rPr lang="fr-CA" dirty="0" smtClean="0"/>
              <a:t>SME </a:t>
            </a:r>
            <a:r>
              <a:rPr lang="fr-CA" dirty="0" err="1" smtClean="0"/>
              <a:t>market</a:t>
            </a:r>
            <a:r>
              <a:rPr lang="fr-CA" dirty="0"/>
              <a:t>:</a:t>
            </a:r>
            <a:r>
              <a:rPr lang="fr-CA" dirty="0" smtClean="0"/>
              <a:t> </a:t>
            </a:r>
            <a:r>
              <a:rPr lang="fr-CA" dirty="0" err="1" smtClean="0"/>
              <a:t>tourism</a:t>
            </a:r>
            <a:r>
              <a:rPr lang="fr-CA" dirty="0" smtClean="0"/>
              <a:t>, agriculture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688" y="1849883"/>
            <a:ext cx="2124166" cy="28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9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40056"/>
            <a:ext cx="7772400" cy="1470025"/>
          </a:xfrm>
        </p:spPr>
        <p:txBody>
          <a:bodyPr/>
          <a:lstStyle/>
          <a:p>
            <a:r>
              <a:rPr lang="en-AU" dirty="0" smtClean="0">
                <a:solidFill>
                  <a:srgbClr val="F79646"/>
                </a:solidFill>
              </a:rPr>
              <a:t>USPs Unique Selling Points</a:t>
            </a:r>
            <a:endParaRPr lang="en-AU" dirty="0">
              <a:solidFill>
                <a:srgbClr val="F79646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8385" y="1715902"/>
            <a:ext cx="7772400" cy="4123619"/>
          </a:xfrm>
        </p:spPr>
        <p:txBody>
          <a:bodyPr>
            <a:normAutofit fontScale="92500"/>
          </a:bodyPr>
          <a:lstStyle/>
          <a:p>
            <a:pPr marL="457200" indent="-457200" algn="l">
              <a:buFont typeface="Arial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Produced in </a:t>
            </a:r>
            <a:r>
              <a:rPr lang="en-GB" dirty="0">
                <a:solidFill>
                  <a:schemeClr val="accent1"/>
                </a:solidFill>
              </a:rPr>
              <a:t>G</a:t>
            </a:r>
            <a:r>
              <a:rPr lang="en-GB" dirty="0" smtClean="0">
                <a:solidFill>
                  <a:schemeClr val="accent1"/>
                </a:solidFill>
              </a:rPr>
              <a:t>eorgia, the only local production in the country</a:t>
            </a:r>
          </a:p>
          <a:p>
            <a:pPr marL="457200" indent="-457200" algn="l">
              <a:buFont typeface="Arial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Full cycle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GB" dirty="0" smtClean="0">
                <a:solidFill>
                  <a:schemeClr val="accent1"/>
                </a:solidFill>
              </a:rPr>
              <a:t> installation, maintenance, finance</a:t>
            </a:r>
          </a:p>
          <a:p>
            <a:pPr marL="457200" indent="-457200" algn="l">
              <a:buFont typeface="Arial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Price is affordable and 3 times less than average market  (imported)</a:t>
            </a:r>
          </a:p>
          <a:p>
            <a:pPr marL="457200" indent="-457200" algn="l">
              <a:buFont typeface="Arial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Access to loans, easy and free</a:t>
            </a:r>
          </a:p>
          <a:p>
            <a:pPr marL="457200" indent="-457200" algn="l">
              <a:buFont typeface="Arial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Terms: </a:t>
            </a:r>
            <a:r>
              <a:rPr lang="en-GB" dirty="0">
                <a:solidFill>
                  <a:schemeClr val="accent1"/>
                </a:solidFill>
              </a:rPr>
              <a:t>3 </a:t>
            </a:r>
            <a:r>
              <a:rPr lang="en-GB" dirty="0" smtClean="0">
                <a:solidFill>
                  <a:schemeClr val="accent1"/>
                </a:solidFill>
              </a:rPr>
              <a:t>years guarantee, after purchase services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GB" dirty="0" smtClean="0">
                <a:solidFill>
                  <a:schemeClr val="accent1"/>
                </a:solidFill>
              </a:rPr>
              <a:t> high trust of customer</a:t>
            </a:r>
          </a:p>
        </p:txBody>
      </p:sp>
    </p:spTree>
    <p:extLst>
      <p:ext uri="{BB962C8B-B14F-4D97-AF65-F5344CB8AC3E}">
        <p14:creationId xmlns:p14="http://schemas.microsoft.com/office/powerpoint/2010/main" val="2693112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75"/>
          <p:cNvGrpSpPr>
            <a:grpSpLocks/>
          </p:cNvGrpSpPr>
          <p:nvPr/>
        </p:nvGrpSpPr>
        <p:grpSpPr bwMode="auto">
          <a:xfrm>
            <a:off x="571743" y="1615782"/>
            <a:ext cx="8123238" cy="4811043"/>
            <a:chOff x="192998" y="1018465"/>
            <a:chExt cx="8124126" cy="4701330"/>
          </a:xfrm>
        </p:grpSpPr>
        <p:sp>
          <p:nvSpPr>
            <p:cNvPr id="4" name="Rechteck 3"/>
            <p:cNvSpPr/>
            <p:nvPr/>
          </p:nvSpPr>
          <p:spPr>
            <a:xfrm>
              <a:off x="516883" y="5089458"/>
              <a:ext cx="5244086" cy="63033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kern="0" dirty="0" smtClean="0">
                  <a:solidFill>
                    <a:srgbClr val="00B050"/>
                  </a:solidFill>
                </a:rPr>
                <a:t>National and International </a:t>
              </a:r>
              <a:r>
                <a:rPr lang="en-GB" sz="1600" b="1" kern="0" dirty="0">
                  <a:solidFill>
                    <a:srgbClr val="00B050"/>
                  </a:solidFill>
                </a:rPr>
                <a:t>investors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>
                  <a:solidFill>
                    <a:srgbClr val="00B050"/>
                  </a:solidFill>
                </a:rPr>
                <a:t>Each share 2.500 €</a:t>
              </a:r>
            </a:p>
          </p:txBody>
        </p:sp>
        <p:sp>
          <p:nvSpPr>
            <p:cNvPr id="5" name="Rechteck 4"/>
            <p:cNvSpPr/>
            <p:nvPr/>
          </p:nvSpPr>
          <p:spPr>
            <a:xfrm>
              <a:off x="1136076" y="3890706"/>
              <a:ext cx="4019989" cy="82245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de-DE" sz="1000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Umbrella cooperative</a:t>
              </a:r>
            </a:p>
            <a:p>
              <a:pPr algn="ctr" eaLnBrk="1" hangingPunct="1">
                <a:defRPr/>
              </a:pPr>
              <a:r>
                <a:rPr lang="en-GB" altLang="de-DE" sz="900" dirty="0">
                  <a:solidFill>
                    <a:schemeClr val="tx1"/>
                  </a:solidFill>
                  <a:latin typeface="Calibri" panose="020F0502020204030204" pitchFamily="34" charset="0"/>
                </a:rPr>
                <a:t>Material purchase and production, economies of scale</a:t>
              </a:r>
            </a:p>
            <a:p>
              <a:pPr algn="ctr" eaLnBrk="1" hangingPunct="1">
                <a:defRPr/>
              </a:pPr>
              <a:r>
                <a:rPr lang="en-GB" altLang="de-DE" sz="900" dirty="0">
                  <a:solidFill>
                    <a:schemeClr val="tx1"/>
                  </a:solidFill>
                  <a:latin typeface="Calibri" panose="020F0502020204030204" pitchFamily="34" charset="0"/>
                </a:rPr>
                <a:t>Financing and operation of production facilities</a:t>
              </a:r>
            </a:p>
            <a:p>
              <a:pPr algn="ctr" eaLnBrk="1" hangingPunct="1">
                <a:defRPr/>
              </a:pPr>
              <a:r>
                <a:rPr lang="en-GB" altLang="de-DE" sz="900" dirty="0">
                  <a:solidFill>
                    <a:schemeClr val="tx1"/>
                  </a:solidFill>
                  <a:latin typeface="Calibri" panose="020F0502020204030204" pitchFamily="34" charset="0"/>
                </a:rPr>
                <a:t>Guarantee of quality through certification</a:t>
              </a:r>
            </a:p>
            <a:p>
              <a:pPr algn="ctr" eaLnBrk="1" hangingPunct="1">
                <a:defRPr/>
              </a:pPr>
              <a:r>
                <a:rPr lang="en-GB" altLang="de-DE" sz="900" dirty="0">
                  <a:solidFill>
                    <a:schemeClr val="tx1"/>
                  </a:solidFill>
                  <a:latin typeface="Calibri" panose="020F0502020204030204" pitchFamily="34" charset="0"/>
                </a:rPr>
                <a:t>Marketing and trainings, political commitment for renewable energy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5686348" y="2269612"/>
              <a:ext cx="1030401" cy="3435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85800" eaLnBrk="1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de-DE" sz="900" kern="0" dirty="0">
                  <a:solidFill>
                    <a:schemeClr val="tx1"/>
                  </a:solidFill>
                </a:rPr>
                <a:t>2. Purchase        </a:t>
              </a:r>
            </a:p>
            <a:p>
              <a:pPr algn="ctr" defTabSz="685800" eaLnBrk="1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de-DE" sz="900" kern="0" dirty="0">
                  <a:solidFill>
                    <a:schemeClr val="tx1"/>
                  </a:solidFill>
                </a:rPr>
                <a:t> contract</a:t>
              </a:r>
            </a:p>
          </p:txBody>
        </p:sp>
        <p:sp>
          <p:nvSpPr>
            <p:cNvPr id="7" name="Rechteck 6"/>
            <p:cNvSpPr/>
            <p:nvPr/>
          </p:nvSpPr>
          <p:spPr>
            <a:xfrm rot="5400000">
              <a:off x="6667501" y="2853911"/>
              <a:ext cx="1214629" cy="2206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85800" eaLnBrk="1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de-DE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3. Loan contract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5798609" y="3222263"/>
              <a:ext cx="986883" cy="2176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 algn="ctr" defTabSz="685800" eaLnBrk="1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de-DE" sz="900" kern="0" dirty="0">
                  <a:solidFill>
                    <a:schemeClr val="tx1"/>
                  </a:solidFill>
                </a:rPr>
                <a:t>4. Loan amount</a:t>
              </a:r>
            </a:p>
          </p:txBody>
        </p:sp>
        <p:cxnSp>
          <p:nvCxnSpPr>
            <p:cNvPr id="9" name="Gerade Verbindung mit Pfeil 8"/>
            <p:cNvCxnSpPr/>
            <p:nvPr/>
          </p:nvCxnSpPr>
          <p:spPr>
            <a:xfrm flipH="1" flipV="1">
              <a:off x="7448666" y="2225155"/>
              <a:ext cx="6351" cy="1622681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5003649" y="1040694"/>
              <a:ext cx="1251087" cy="43980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de-DE" altLang="de-DE" sz="9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Independent business advisor</a:t>
              </a:r>
            </a:p>
          </p:txBody>
        </p:sp>
        <p:sp>
          <p:nvSpPr>
            <p:cNvPr id="11" name="Rechteck 10"/>
            <p:cNvSpPr/>
            <p:nvPr/>
          </p:nvSpPr>
          <p:spPr>
            <a:xfrm rot="5400000">
              <a:off x="6886597" y="2857086"/>
              <a:ext cx="1352764" cy="2222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85800" eaLnBrk="1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de-DE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7. Interest </a:t>
              </a:r>
              <a:r>
                <a:rPr lang="de-DE" sz="9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and</a:t>
              </a:r>
              <a:r>
                <a:rPr lang="de-DE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payback</a:t>
              </a:r>
            </a:p>
          </p:txBody>
        </p:sp>
        <p:grpSp>
          <p:nvGrpSpPr>
            <p:cNvPr id="12" name="Gruppieren 6174"/>
            <p:cNvGrpSpPr>
              <a:grpSpLocks/>
            </p:cNvGrpSpPr>
            <p:nvPr/>
          </p:nvGrpSpPr>
          <p:grpSpPr bwMode="auto">
            <a:xfrm>
              <a:off x="6162651" y="4519455"/>
              <a:ext cx="2154473" cy="549362"/>
              <a:chOff x="7694470" y="3831533"/>
              <a:chExt cx="3234582" cy="732484"/>
            </a:xfrm>
          </p:grpSpPr>
          <p:sp>
            <p:nvSpPr>
              <p:cNvPr id="54" name="Rechteck 101"/>
              <p:cNvSpPr>
                <a:spLocks noChangeArrowheads="1"/>
              </p:cNvSpPr>
              <p:nvPr/>
            </p:nvSpPr>
            <p:spPr bwMode="auto">
              <a:xfrm>
                <a:off x="8643153" y="3878109"/>
                <a:ext cx="1101264" cy="309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5143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8572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2001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1543050" indent="-171450" defTabSz="6858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000250" indent="-17145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457450" indent="-17145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2914650" indent="-17145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371850" indent="-171450" defTabSz="6858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lnSpc>
                    <a:spcPct val="93000"/>
                  </a:lnSpc>
                  <a:spcBef>
                    <a:spcPct val="0"/>
                  </a:spcBef>
                  <a:buClr>
                    <a:srgbClr val="000000"/>
                  </a:buClr>
                  <a:buFontTx/>
                  <a:buNone/>
                </a:pPr>
                <a:r>
                  <a:rPr lang="de-DE" altLang="de-DE" sz="1000" dirty="0">
                    <a:solidFill>
                      <a:srgbClr val="595959"/>
                    </a:solidFill>
                    <a:latin typeface="Arial" panose="020B0604020202020204" pitchFamily="34" charset="0"/>
                  </a:rPr>
                  <a:t>Contracts</a:t>
                </a:r>
              </a:p>
            </p:txBody>
          </p:sp>
          <p:cxnSp>
            <p:nvCxnSpPr>
              <p:cNvPr id="55" name="Gerade Verbindung mit Pfeil 54"/>
              <p:cNvCxnSpPr/>
              <p:nvPr/>
            </p:nvCxnSpPr>
            <p:spPr>
              <a:xfrm>
                <a:off x="7916148" y="3986073"/>
                <a:ext cx="669798" cy="211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mit Pfeil 55"/>
              <p:cNvCxnSpPr/>
              <p:nvPr/>
            </p:nvCxnSpPr>
            <p:spPr>
              <a:xfrm>
                <a:off x="7908996" y="4185072"/>
                <a:ext cx="669800" cy="4234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hteck 56"/>
              <p:cNvSpPr/>
              <p:nvPr/>
            </p:nvSpPr>
            <p:spPr>
              <a:xfrm>
                <a:off x="8669374" y="4058052"/>
                <a:ext cx="1799637" cy="3133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defRPr/>
                </a:pPr>
                <a:r>
                  <a:rPr lang="de-DE" sz="10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Cash Flows</a:t>
                </a:r>
              </a:p>
            </p:txBody>
          </p:sp>
          <p:sp>
            <p:nvSpPr>
              <p:cNvPr id="58" name="Rechteck 57"/>
              <p:cNvSpPr/>
              <p:nvPr/>
            </p:nvSpPr>
            <p:spPr>
              <a:xfrm>
                <a:off x="7694470" y="3831533"/>
                <a:ext cx="2991452" cy="7324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600" kern="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59" name="Gerade Verbindung mit Pfeil 58"/>
              <p:cNvCxnSpPr/>
              <p:nvPr/>
            </p:nvCxnSpPr>
            <p:spPr>
              <a:xfrm>
                <a:off x="7908996" y="4379836"/>
                <a:ext cx="669800" cy="2118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hteck 59"/>
              <p:cNvSpPr/>
              <p:nvPr/>
            </p:nvSpPr>
            <p:spPr>
              <a:xfrm>
                <a:off x="8669374" y="4235925"/>
                <a:ext cx="2259678" cy="3133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685800" eaLnBrk="1" fontAlgn="auto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defRPr/>
                </a:pPr>
                <a:r>
                  <a:rPr lang="de-DE" sz="1000" kern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Installation / </a:t>
                </a:r>
                <a:r>
                  <a:rPr lang="de-DE" sz="1000" kern="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Service</a:t>
                </a:r>
                <a:endParaRPr lang="de-DE" sz="1000" kern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3" name="Rechteck 12"/>
            <p:cNvSpPr/>
            <p:nvPr/>
          </p:nvSpPr>
          <p:spPr>
            <a:xfrm>
              <a:off x="5881633" y="2780868"/>
              <a:ext cx="949429" cy="2206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defTabSz="685800" eaLnBrk="1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de-DE" sz="900" kern="0" dirty="0">
                  <a:solidFill>
                    <a:schemeClr val="tx1"/>
                  </a:solidFill>
                </a:rPr>
                <a:t>6. Installation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5646657" y="3644604"/>
              <a:ext cx="941490" cy="2206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85800" eaLnBrk="1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de-DE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r>
                <a:rPr lang="de-DE" sz="900" kern="0" dirty="0">
                  <a:solidFill>
                    <a:schemeClr val="tx1"/>
                  </a:solidFill>
                </a:rPr>
                <a:t>. Cooperation</a:t>
              </a:r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 flipH="1" flipV="1">
              <a:off x="7123193" y="2291841"/>
              <a:ext cx="12701" cy="151153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/>
            <p:cNvSpPr/>
            <p:nvPr/>
          </p:nvSpPr>
          <p:spPr>
            <a:xfrm rot="16200000">
              <a:off x="5009180" y="1865536"/>
              <a:ext cx="1032038" cy="2206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85800" eaLnBrk="1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defRPr/>
              </a:pPr>
              <a:r>
                <a:rPr lang="de-DE" sz="900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5. </a:t>
              </a:r>
              <a:r>
                <a:rPr lang="de-DE" sz="9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Subsidies</a:t>
              </a:r>
              <a:endParaRPr lang="de-DE" sz="900" kern="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6218220" y="1126432"/>
              <a:ext cx="1520991" cy="5639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kern="0" dirty="0" smtClean="0">
                  <a:solidFill>
                    <a:sysClr val="windowText" lastClr="000000"/>
                  </a:solidFill>
                </a:rPr>
                <a:t>Financing </a:t>
              </a:r>
              <a:r>
                <a:rPr lang="en-GB" sz="1050" kern="0" dirty="0">
                  <a:solidFill>
                    <a:sysClr val="windowText" lastClr="000000"/>
                  </a:solidFill>
                </a:rPr>
                <a:t>model with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kern="0" dirty="0">
                  <a:solidFill>
                    <a:sysClr val="windowText" lastClr="000000"/>
                  </a:solidFill>
                </a:rPr>
                <a:t>three-party loan contract</a:t>
              </a:r>
            </a:p>
          </p:txBody>
        </p:sp>
        <p:sp>
          <p:nvSpPr>
            <p:cNvPr id="18" name="Ellipse 17"/>
            <p:cNvSpPr/>
            <p:nvPr/>
          </p:nvSpPr>
          <p:spPr>
            <a:xfrm>
              <a:off x="6170589" y="3771625"/>
              <a:ext cx="1420967" cy="5255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kern="0" dirty="0">
                  <a:solidFill>
                    <a:sysClr val="windowText" lastClr="000000"/>
                  </a:solidFill>
                </a:rPr>
                <a:t>Bank</a:t>
              </a:r>
            </a:p>
          </p:txBody>
        </p:sp>
        <p:cxnSp>
          <p:nvCxnSpPr>
            <p:cNvPr id="19" name="Verbinder: gewinkelt 18"/>
            <p:cNvCxnSpPr/>
            <p:nvPr/>
          </p:nvCxnSpPr>
          <p:spPr bwMode="auto">
            <a:xfrm rot="10800000">
              <a:off x="5692699" y="3509646"/>
              <a:ext cx="484241" cy="533484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Verbinder: gewinkelt 19"/>
            <p:cNvCxnSpPr>
              <a:cxnSpLocks/>
              <a:stCxn id="26" idx="3"/>
              <a:endCxn id="18" idx="0"/>
            </p:cNvCxnSpPr>
            <p:nvPr/>
          </p:nvCxnSpPr>
          <p:spPr bwMode="auto">
            <a:xfrm>
              <a:off x="5772083" y="3180982"/>
              <a:ext cx="1108990" cy="590642"/>
            </a:xfrm>
            <a:prstGeom prst="bentConnector2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Bild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358" y="1198500"/>
              <a:ext cx="150240" cy="4303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Bild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867" y="1129495"/>
              <a:ext cx="149512" cy="43103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Bild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301" y="1035919"/>
              <a:ext cx="148782" cy="40185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Bild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824" y="1018465"/>
              <a:ext cx="148781" cy="4011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Bild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81" y="1349800"/>
              <a:ext cx="149511" cy="4303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hteck 25"/>
            <p:cNvSpPr/>
            <p:nvPr/>
          </p:nvSpPr>
          <p:spPr>
            <a:xfrm>
              <a:off x="529585" y="2865019"/>
              <a:ext cx="5242498" cy="6319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kern="0" dirty="0">
                <a:solidFill>
                  <a:schemeClr val="tx1"/>
                </a:solidFill>
              </a:endParaRP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050" kern="0" dirty="0">
                <a:solidFill>
                  <a:schemeClr val="tx1"/>
                </a:solidFill>
              </a:endParaRP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200" kern="0" dirty="0">
                  <a:solidFill>
                    <a:schemeClr val="tx1"/>
                  </a:solidFill>
                </a:rPr>
                <a:t>Georgian energy cooperatives</a:t>
              </a:r>
            </a:p>
          </p:txBody>
        </p:sp>
        <p:sp>
          <p:nvSpPr>
            <p:cNvPr id="27" name="Rechteck 26"/>
            <p:cNvSpPr/>
            <p:nvPr/>
          </p:nvSpPr>
          <p:spPr>
            <a:xfrm>
              <a:off x="643897" y="2969811"/>
              <a:ext cx="866870" cy="26991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 dirty="0">
                  <a:solidFill>
                    <a:schemeClr val="tx1"/>
                  </a:solidFill>
                </a:rPr>
                <a:t>Green Energy</a:t>
              </a:r>
            </a:p>
          </p:txBody>
        </p:sp>
        <p:sp>
          <p:nvSpPr>
            <p:cNvPr id="28" name="Rechteck 27"/>
            <p:cNvSpPr/>
            <p:nvPr/>
          </p:nvSpPr>
          <p:spPr>
            <a:xfrm>
              <a:off x="1658421" y="2972986"/>
              <a:ext cx="868457" cy="26991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 dirty="0">
                  <a:solidFill>
                    <a:schemeClr val="tx1"/>
                  </a:solidFill>
                </a:rPr>
                <a:t>Zrudi</a:t>
              </a:r>
            </a:p>
          </p:txBody>
        </p:sp>
        <p:sp>
          <p:nvSpPr>
            <p:cNvPr id="29" name="Rechteck 28"/>
            <p:cNvSpPr/>
            <p:nvPr/>
          </p:nvSpPr>
          <p:spPr>
            <a:xfrm>
              <a:off x="2712636" y="2976162"/>
              <a:ext cx="868457" cy="26991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 dirty="0">
                  <a:solidFill>
                    <a:schemeClr val="tx1"/>
                  </a:solidFill>
                </a:rPr>
                <a:t>Switch to 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 dirty="0">
                  <a:solidFill>
                    <a:schemeClr val="tx1"/>
                  </a:solidFill>
                </a:rPr>
                <a:t> the Sun</a:t>
              </a:r>
            </a:p>
          </p:txBody>
        </p:sp>
        <p:sp>
          <p:nvSpPr>
            <p:cNvPr id="30" name="Rechteck 29"/>
            <p:cNvSpPr/>
            <p:nvPr/>
          </p:nvSpPr>
          <p:spPr>
            <a:xfrm>
              <a:off x="3758913" y="2976162"/>
              <a:ext cx="866870" cy="26991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 dirty="0">
                  <a:solidFill>
                    <a:schemeClr val="tx1"/>
                  </a:solidFill>
                </a:rPr>
                <a:t>R-</a:t>
              </a:r>
              <a:r>
                <a:rPr lang="en-GB" sz="900" kern="0" dirty="0" err="1">
                  <a:solidFill>
                    <a:schemeClr val="tx1"/>
                  </a:solidFill>
                </a:rPr>
                <a:t>Cleen</a:t>
              </a:r>
              <a:r>
                <a:rPr lang="en-GB" sz="900" kern="0" dirty="0">
                  <a:solidFill>
                    <a:schemeClr val="tx1"/>
                  </a:solidFill>
                </a:rPr>
                <a:t> Energy</a:t>
              </a:r>
            </a:p>
          </p:txBody>
        </p:sp>
        <p:sp>
          <p:nvSpPr>
            <p:cNvPr id="31" name="Rechteck 30"/>
            <p:cNvSpPr/>
            <p:nvPr/>
          </p:nvSpPr>
          <p:spPr>
            <a:xfrm>
              <a:off x="4844881" y="2976162"/>
              <a:ext cx="868458" cy="26991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kern="0" dirty="0">
                  <a:solidFill>
                    <a:schemeClr val="tx1"/>
                  </a:solidFill>
                </a:rPr>
                <a:t>Further coops</a:t>
              </a:r>
            </a:p>
          </p:txBody>
        </p:sp>
        <p:cxnSp>
          <p:nvCxnSpPr>
            <p:cNvPr id="32" name="Gerade Verbindung mit Pfeil 31"/>
            <p:cNvCxnSpPr/>
            <p:nvPr/>
          </p:nvCxnSpPr>
          <p:spPr>
            <a:xfrm flipH="1" flipV="1">
              <a:off x="2166477" y="3498531"/>
              <a:ext cx="4763" cy="3921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/>
          </p:nvCxnSpPr>
          <p:spPr>
            <a:xfrm flipH="1" flipV="1">
              <a:off x="1232925" y="3495356"/>
              <a:ext cx="3175" cy="39535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flipV="1">
              <a:off x="4179647" y="3501707"/>
              <a:ext cx="0" cy="38899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 flipV="1">
              <a:off x="5060805" y="3496944"/>
              <a:ext cx="1588" cy="39376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/>
          </p:nvCxnSpPr>
          <p:spPr>
            <a:xfrm flipV="1">
              <a:off x="1240863" y="4713161"/>
              <a:ext cx="0" cy="376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 flipH="1" flipV="1">
              <a:off x="5616491" y="1480501"/>
              <a:ext cx="9526" cy="1381343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flipH="1" flipV="1">
              <a:off x="2171239" y="4713161"/>
              <a:ext cx="3175" cy="376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/>
          </p:nvCxnSpPr>
          <p:spPr>
            <a:xfrm flipV="1">
              <a:off x="3146071" y="4713161"/>
              <a:ext cx="0" cy="376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 flipV="1">
              <a:off x="4192348" y="4713161"/>
              <a:ext cx="0" cy="376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/>
          </p:nvCxnSpPr>
          <p:spPr>
            <a:xfrm flipH="1" flipV="1">
              <a:off x="5075095" y="4713161"/>
              <a:ext cx="1587" cy="3762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Legende: mit Pfeil nach oben 41"/>
            <p:cNvSpPr/>
            <p:nvPr/>
          </p:nvSpPr>
          <p:spPr>
            <a:xfrm>
              <a:off x="755034" y="2318833"/>
              <a:ext cx="4761433" cy="423929"/>
            </a:xfrm>
            <a:prstGeom prst="upArrow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>
              <a:lvl1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de-DE" altLang="de-DE" sz="1050" dirty="0">
                  <a:solidFill>
                    <a:schemeClr val="tx1"/>
                  </a:solidFill>
                  <a:latin typeface="Calibri" panose="020F0502020204030204" pitchFamily="34" charset="0"/>
                </a:rPr>
                <a:t>Transformative potential </a:t>
              </a:r>
              <a:r>
                <a:rPr lang="de-DE" altLang="de-DE" sz="105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through</a:t>
              </a:r>
              <a:r>
                <a:rPr lang="de-DE" altLang="de-DE" sz="1050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de-DE" altLang="de-DE" sz="105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ecological</a:t>
              </a:r>
              <a:r>
                <a:rPr lang="de-DE" altLang="de-DE" sz="1050" dirty="0">
                  <a:solidFill>
                    <a:schemeClr val="tx1"/>
                  </a:solidFill>
                  <a:latin typeface="Calibri" panose="020F0502020204030204" pitchFamily="34" charset="0"/>
                </a:rPr>
                <a:t>, </a:t>
              </a:r>
              <a:r>
                <a:rPr lang="de-DE" altLang="de-DE" sz="105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economic</a:t>
              </a:r>
              <a:r>
                <a:rPr lang="de-DE" altLang="de-DE" sz="1050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de-DE" altLang="de-DE" sz="105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and</a:t>
              </a:r>
              <a:r>
                <a:rPr lang="de-DE" altLang="de-DE" sz="1050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de-DE" altLang="de-DE" sz="105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social</a:t>
              </a:r>
              <a:r>
                <a:rPr lang="de-DE" altLang="de-DE" sz="1050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de-DE" altLang="de-DE" sz="105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benefits</a:t>
              </a:r>
              <a:endParaRPr lang="de-DE" altLang="de-DE" sz="105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3" name="Bild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702" y="1524095"/>
              <a:ext cx="149512" cy="43103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Bild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568" y="1066462"/>
              <a:ext cx="148782" cy="40185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Gerade Verbindung mit Pfeil 44"/>
            <p:cNvCxnSpPr/>
            <p:nvPr/>
          </p:nvCxnSpPr>
          <p:spPr>
            <a:xfrm flipV="1">
              <a:off x="3142895" y="3490593"/>
              <a:ext cx="1588" cy="38899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e 45"/>
            <p:cNvSpPr/>
            <p:nvPr/>
          </p:nvSpPr>
          <p:spPr>
            <a:xfrm>
              <a:off x="6162651" y="1775823"/>
              <a:ext cx="1420968" cy="5255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685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de-DE" altLang="de-DE" sz="1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Owner</a:t>
              </a:r>
            </a:p>
            <a:p>
              <a:pPr algn="ctr" eaLnBrk="1" hangingPunct="1">
                <a:defRPr/>
              </a:pPr>
              <a:r>
                <a:rPr lang="de-DE" altLang="de-DE" sz="1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Households</a:t>
              </a:r>
              <a:endParaRPr lang="de-DE" altLang="de-DE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47" name="Verbinder: gewinkelt 46"/>
            <p:cNvCxnSpPr/>
            <p:nvPr/>
          </p:nvCxnSpPr>
          <p:spPr>
            <a:xfrm rot="10800000" flipV="1">
              <a:off x="5733979" y="2036214"/>
              <a:ext cx="428672" cy="828806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Verbinder: gewinkelt 47"/>
            <p:cNvCxnSpPr/>
            <p:nvPr/>
          </p:nvCxnSpPr>
          <p:spPr>
            <a:xfrm flipV="1">
              <a:off x="5772083" y="2301367"/>
              <a:ext cx="1101845" cy="781173"/>
            </a:xfrm>
            <a:prstGeom prst="bentConnector2">
              <a:avLst/>
            </a:prstGeom>
            <a:ln w="3810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Bild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986" y="2129553"/>
              <a:ext cx="148781" cy="4011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Bild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880" y="1092581"/>
              <a:ext cx="149511" cy="4303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Bild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285" y="1234121"/>
              <a:ext cx="148781" cy="4011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Bild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98" y="2870428"/>
              <a:ext cx="149511" cy="4303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chteck 6160"/>
            <p:cNvSpPr>
              <a:spLocks noChangeArrowheads="1"/>
            </p:cNvSpPr>
            <p:nvPr/>
          </p:nvSpPr>
          <p:spPr bwMode="auto">
            <a:xfrm>
              <a:off x="649033" y="1729733"/>
              <a:ext cx="4570911" cy="45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de-DE" sz="1200" dirty="0">
                  <a:solidFill>
                    <a:srgbClr val="1F4E79"/>
                  </a:solidFill>
                  <a:latin typeface="Arial" panose="020B0604020202020204" pitchFamily="34" charset="0"/>
                </a:rPr>
                <a:t>Active citizens as cooperative members, employees, 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de-DE" sz="1200" dirty="0">
                  <a:solidFill>
                    <a:srgbClr val="1F4E79"/>
                  </a:solidFill>
                  <a:latin typeface="Arial" panose="020B0604020202020204" pitchFamily="34" charset="0"/>
                </a:rPr>
                <a:t>energy entrepreneurs and investors  </a:t>
              </a:r>
              <a:endParaRPr lang="de-DE" altLang="de-DE" sz="1200" dirty="0">
                <a:solidFill>
                  <a:srgbClr val="1F4E7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284730" y="93307"/>
            <a:ext cx="8640903" cy="864096"/>
          </a:xfrm>
        </p:spPr>
        <p:txBody>
          <a:bodyPr>
            <a:noAutofit/>
          </a:bodyPr>
          <a:lstStyle/>
          <a:p>
            <a:pPr marL="174625">
              <a:spcAft>
                <a:spcPts val="500"/>
              </a:spcAft>
            </a:pPr>
            <a:r>
              <a:rPr lang="en-US" altLang="de-DE" sz="4400" dirty="0">
                <a:solidFill>
                  <a:srgbClr val="FF9900"/>
                </a:solidFill>
                <a:latin typeface="+mn-lt"/>
                <a:ea typeface="+mn-ea"/>
                <a:cs typeface="+mn-cs"/>
              </a:rPr>
              <a:t>Georgian energy cooperative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0653" y="4711034"/>
            <a:ext cx="156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b="1" dirty="0" err="1" smtClean="0"/>
              <a:t>Managing</a:t>
            </a:r>
            <a:r>
              <a:rPr lang="fr-CA" sz="1200" b="1" dirty="0" smtClean="0"/>
              <a:t> </a:t>
            </a:r>
            <a:r>
              <a:rPr lang="fr-CA" sz="1200" b="1" dirty="0" err="1" smtClean="0"/>
              <a:t>director</a:t>
            </a:r>
            <a:r>
              <a:rPr lang="fr-CA" sz="1200" b="1" dirty="0" smtClean="0"/>
              <a:t>:</a:t>
            </a:r>
          </a:p>
          <a:p>
            <a:r>
              <a:rPr lang="fr-CA" sz="1200" b="1" dirty="0" err="1" smtClean="0"/>
              <a:t>N.Margvelashvili</a:t>
            </a:r>
            <a:endParaRPr lang="fr-CA" sz="1200" b="1" dirty="0"/>
          </a:p>
        </p:txBody>
      </p:sp>
    </p:spTree>
    <p:extLst>
      <p:ext uri="{BB962C8B-B14F-4D97-AF65-F5344CB8AC3E}">
        <p14:creationId xmlns:p14="http://schemas.microsoft.com/office/powerpoint/2010/main" val="2050873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2"/>
          <p:cNvSpPr>
            <a:spLocks noGrp="1"/>
          </p:cNvSpPr>
          <p:nvPr>
            <p:ph type="title"/>
          </p:nvPr>
        </p:nvSpPr>
        <p:spPr>
          <a:xfrm>
            <a:off x="371313" y="278382"/>
            <a:ext cx="8137525" cy="981075"/>
          </a:xfrm>
        </p:spPr>
        <p:txBody>
          <a:bodyPr anchor="t">
            <a:normAutofit/>
          </a:bodyPr>
          <a:lstStyle/>
          <a:p>
            <a:pPr marL="174625"/>
            <a:r>
              <a:rPr lang="de-DE" altLang="de-DE" sz="4400" dirty="0">
                <a:solidFill>
                  <a:srgbClr val="FF9900"/>
                </a:solidFill>
                <a:latin typeface="+mn-lt"/>
                <a:ea typeface="+mn-ea"/>
                <a:cs typeface="+mn-cs"/>
              </a:rPr>
              <a:t>Gender-just </a:t>
            </a:r>
            <a:r>
              <a:rPr lang="de-DE" altLang="de-DE" sz="4400" dirty="0" err="1">
                <a:solidFill>
                  <a:srgbClr val="FF9900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de-DE" altLang="de-DE" sz="4400" dirty="0">
                <a:solidFill>
                  <a:srgbClr val="FF99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altLang="de-DE" sz="4400" dirty="0" err="1">
                <a:solidFill>
                  <a:srgbClr val="FF9900"/>
                </a:solidFill>
                <a:latin typeface="+mn-lt"/>
                <a:ea typeface="+mn-ea"/>
                <a:cs typeface="+mn-cs"/>
              </a:rPr>
              <a:t>cooperatives</a:t>
            </a:r>
            <a:endParaRPr lang="de-DE" altLang="de-DE" sz="4400" dirty="0">
              <a:solidFill>
                <a:srgbClr val="FF99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42637" y="1085053"/>
            <a:ext cx="828426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buSzPct val="104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B9"/>
                </a:solidFill>
              </a:rPr>
              <a:t>Equal access to women in whole energy value chain: technologies, jobs, funding, dividend</a:t>
            </a:r>
            <a:endParaRPr lang="de-DE" sz="2400" dirty="0">
              <a:solidFill>
                <a:srgbClr val="0070B9"/>
              </a:solidFill>
            </a:endParaRPr>
          </a:p>
          <a:p>
            <a:pPr marL="457200" lvl="2" indent="-457200">
              <a:buSzPct val="104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B9"/>
                </a:solidFill>
              </a:rPr>
              <a:t>Reduce workload: save cost and time</a:t>
            </a:r>
            <a:endParaRPr lang="de-DE" sz="2400" dirty="0">
              <a:solidFill>
                <a:srgbClr val="0070B9"/>
              </a:solidFill>
            </a:endParaRPr>
          </a:p>
          <a:p>
            <a:pPr marL="457200" lvl="2" indent="-457200">
              <a:buSzPct val="104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B9"/>
                </a:solidFill>
              </a:rPr>
              <a:t>Provides control over energy production and consumption</a:t>
            </a:r>
            <a:endParaRPr lang="de-DE" sz="2400" dirty="0">
              <a:solidFill>
                <a:srgbClr val="0070B9"/>
              </a:solidFill>
            </a:endParaRPr>
          </a:p>
          <a:p>
            <a:pPr marL="457200" lvl="2" indent="-457200">
              <a:buSzPct val="104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B9"/>
                </a:solidFill>
              </a:rPr>
              <a:t>Foster women’s empowerment &amp; leadership</a:t>
            </a:r>
          </a:p>
          <a:p>
            <a:pPr marL="457200" lvl="2" indent="-457200">
              <a:buSzPct val="104000"/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70B9"/>
                </a:solidFill>
              </a:rPr>
              <a:t>Engage for cooperative gender and energy policy</a:t>
            </a:r>
            <a:endParaRPr lang="de-DE" sz="2400" dirty="0">
              <a:solidFill>
                <a:srgbClr val="0070B9"/>
              </a:solidFill>
            </a:endParaRPr>
          </a:p>
          <a:p>
            <a:pPr marL="361950" lvl="2" indent="-361950">
              <a:buSzPct val="104000"/>
              <a:buFont typeface="Wingdings" charset="0"/>
              <a:buChar char="à"/>
              <a:defRPr/>
            </a:pPr>
            <a:endParaRPr lang="de-DE" sz="2800" dirty="0">
              <a:solidFill>
                <a:srgbClr val="0070B9"/>
              </a:solidFill>
            </a:endParaRPr>
          </a:p>
          <a:p>
            <a:pPr marL="361950" lvl="2" indent="-361950">
              <a:buSzPct val="104000"/>
              <a:buFont typeface="Wingdings" charset="0"/>
              <a:buChar char="à"/>
              <a:defRPr/>
            </a:pPr>
            <a:endParaRPr lang="de-DE" sz="2800" dirty="0">
              <a:solidFill>
                <a:srgbClr val="0070B9"/>
              </a:solidFill>
            </a:endParaRPr>
          </a:p>
          <a:p>
            <a:pPr marL="361950" lvl="2" indent="-361950">
              <a:buSzPct val="104000"/>
              <a:buFont typeface="Wingdings" charset="0"/>
              <a:buChar char="à"/>
              <a:defRPr/>
            </a:pPr>
            <a:r>
              <a:rPr lang="en-US" sz="2800" b="1" dirty="0">
                <a:solidFill>
                  <a:srgbClr val="0070B9"/>
                </a:solidFill>
              </a:rPr>
              <a:t>Beneficiary and people-</a:t>
            </a:r>
            <a:r>
              <a:rPr lang="en-US" sz="2800" b="1" dirty="0" err="1">
                <a:solidFill>
                  <a:srgbClr val="0070B9"/>
                </a:solidFill>
              </a:rPr>
              <a:t>centred</a:t>
            </a:r>
            <a:r>
              <a:rPr lang="en-US" sz="2800" b="1" dirty="0">
                <a:solidFill>
                  <a:srgbClr val="0070B9"/>
                </a:solidFill>
              </a:rPr>
              <a:t> approach </a:t>
            </a:r>
            <a:br>
              <a:rPr lang="en-US" sz="2800" b="1" dirty="0">
                <a:solidFill>
                  <a:srgbClr val="0070B9"/>
                </a:solidFill>
              </a:rPr>
            </a:br>
            <a:r>
              <a:rPr lang="en-US" sz="2800" b="1" dirty="0">
                <a:solidFill>
                  <a:srgbClr val="0070B9"/>
                </a:solidFill>
              </a:rPr>
              <a:t>pays particular attention to </a:t>
            </a:r>
            <a:br>
              <a:rPr lang="en-US" sz="2800" b="1" dirty="0">
                <a:solidFill>
                  <a:srgbClr val="0070B9"/>
                </a:solidFill>
              </a:rPr>
            </a:br>
            <a:r>
              <a:rPr lang="en-US" sz="2800" b="1" dirty="0">
                <a:solidFill>
                  <a:srgbClr val="0070B9"/>
                </a:solidFill>
              </a:rPr>
              <a:t>small-scale and community-based </a:t>
            </a:r>
            <a:br>
              <a:rPr lang="en-US" sz="2800" b="1" dirty="0">
                <a:solidFill>
                  <a:srgbClr val="0070B9"/>
                </a:solidFill>
              </a:rPr>
            </a:br>
            <a:r>
              <a:rPr lang="en-US" sz="2800" b="1" dirty="0">
                <a:solidFill>
                  <a:srgbClr val="0070B9"/>
                </a:solidFill>
              </a:rPr>
              <a:t>actions, where women are </a:t>
            </a:r>
            <a:br>
              <a:rPr lang="en-US" sz="2800" b="1" dirty="0">
                <a:solidFill>
                  <a:srgbClr val="0070B9"/>
                </a:solidFill>
              </a:rPr>
            </a:br>
            <a:r>
              <a:rPr lang="en-US" sz="2800" b="1" dirty="0">
                <a:solidFill>
                  <a:srgbClr val="0070B9"/>
                </a:solidFill>
              </a:rPr>
              <a:t>over-represented</a:t>
            </a:r>
            <a:endParaRPr lang="de-DE" sz="2800" b="1" dirty="0">
              <a:solidFill>
                <a:srgbClr val="0070B9"/>
              </a:solidFill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073258" y="4380932"/>
            <a:ext cx="2912953" cy="2291711"/>
            <a:chOff x="611188" y="2330450"/>
            <a:chExt cx="3060700" cy="2106613"/>
          </a:xfrm>
        </p:grpSpPr>
        <p:sp>
          <p:nvSpPr>
            <p:cNvPr id="9" name="Ellipse 8"/>
            <p:cNvSpPr/>
            <p:nvPr/>
          </p:nvSpPr>
          <p:spPr>
            <a:xfrm>
              <a:off x="1042988" y="3409950"/>
              <a:ext cx="2305050" cy="1027113"/>
            </a:xfrm>
            <a:prstGeom prst="ellipse">
              <a:avLst/>
            </a:prstGeom>
            <a:solidFill>
              <a:srgbClr val="333399">
                <a:lumMod val="40000"/>
                <a:lumOff val="60000"/>
              </a:srgbClr>
            </a:solidFill>
            <a:ln w="25400" cap="flat" cmpd="sng" algn="ctr">
              <a:solidFill>
                <a:srgbClr val="333399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kern="0">
                <a:solidFill>
                  <a:srgbClr val="FFFFFF"/>
                </a:solidFill>
                <a:latin typeface="Arial Unicode MS"/>
                <a:ea typeface="ＭＳ Ｐゴシック"/>
              </a:endParaRPr>
            </a:p>
          </p:txBody>
        </p:sp>
        <p:sp>
          <p:nvSpPr>
            <p:cNvPr id="10" name="Ellipse 14"/>
            <p:cNvSpPr>
              <a:spLocks noChangeArrowheads="1"/>
            </p:cNvSpPr>
            <p:nvPr/>
          </p:nvSpPr>
          <p:spPr bwMode="auto">
            <a:xfrm>
              <a:off x="1908175" y="3625850"/>
              <a:ext cx="538163" cy="50482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/>
              <a:r>
                <a:rPr lang="de-DE" altLang="de-DE">
                  <a:solidFill>
                    <a:srgbClr val="000000"/>
                  </a:solidFill>
                  <a:latin typeface="Arial Unicode MS" panose="020B0604020202020204" pitchFamily="34" charset="-128"/>
                </a:rPr>
                <a:t>€</a:t>
              </a:r>
            </a:p>
          </p:txBody>
        </p:sp>
        <p:pic>
          <p:nvPicPr>
            <p:cNvPr id="11" name="Bild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025" y="2330450"/>
              <a:ext cx="327025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Bild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450" y="2905125"/>
              <a:ext cx="325438" cy="93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Bild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188" y="2546350"/>
              <a:ext cx="323850" cy="87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Bild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2565400"/>
              <a:ext cx="323850" cy="87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Bild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2978150"/>
              <a:ext cx="32543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8242153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517029" y="0"/>
            <a:ext cx="6718162" cy="1143000"/>
          </a:xfrm>
        </p:spPr>
        <p:txBody>
          <a:bodyPr>
            <a:normAutofit/>
          </a:bodyPr>
          <a:lstStyle/>
          <a:p>
            <a:r>
              <a:rPr lang="de-DE" sz="3600" dirty="0">
                <a:solidFill>
                  <a:srgbClr val="FF9900"/>
                </a:solidFill>
                <a:latin typeface="+mn-lt"/>
                <a:ea typeface="+mn-ea"/>
                <a:cs typeface="+mn-cs"/>
              </a:rPr>
              <a:t>Women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3600" dirty="0" smtClean="0">
                <a:solidFill>
                  <a:srgbClr val="FF9900"/>
                </a:solidFill>
                <a:latin typeface="+mn-lt"/>
                <a:ea typeface="+mn-ea"/>
                <a:cs typeface="+mn-cs"/>
              </a:rPr>
              <a:t>in Georgia</a:t>
            </a:r>
            <a:endParaRPr lang="de-DE" sz="3600" dirty="0">
              <a:solidFill>
                <a:srgbClr val="FF99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17029" y="1544467"/>
            <a:ext cx="7102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3" indent="-457200">
              <a:buFont typeface="Symbol" charset="2"/>
              <a:buChar char="-"/>
            </a:pPr>
            <a:endParaRPr lang="de-DE" sz="3200" dirty="0">
              <a:solidFill>
                <a:srgbClr val="0070B9"/>
              </a:solidFill>
            </a:endParaRPr>
          </a:p>
          <a:p>
            <a:endParaRPr lang="de-DE" sz="2400" b="1" dirty="0">
              <a:solidFill>
                <a:srgbClr val="0070B9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17029" y="1574288"/>
            <a:ext cx="8111060" cy="612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/>
              <a:buChar char="•"/>
            </a:pPr>
            <a:r>
              <a:rPr lang="de-DE" sz="3200" dirty="0">
                <a:solidFill>
                  <a:srgbClr val="0070B9"/>
                </a:solidFill>
              </a:rPr>
              <a:t>Women </a:t>
            </a:r>
            <a:r>
              <a:rPr lang="de-DE" sz="3200" dirty="0" err="1" smtClean="0">
                <a:solidFill>
                  <a:srgbClr val="0070B9"/>
                </a:solidFill>
              </a:rPr>
              <a:t>are</a:t>
            </a:r>
            <a:endParaRPr lang="de-DE" sz="3200" dirty="0">
              <a:solidFill>
                <a:srgbClr val="0070B9"/>
              </a:solidFill>
            </a:endParaRPr>
          </a:p>
          <a:p>
            <a:pPr marL="0" lvl="2">
              <a:spcAft>
                <a:spcPts val="600"/>
              </a:spcAft>
            </a:pPr>
            <a:r>
              <a:rPr lang="de-DE" sz="3200" b="1" dirty="0">
                <a:solidFill>
                  <a:srgbClr val="0070B9"/>
                </a:solidFill>
                <a:sym typeface="Wingdings"/>
              </a:rPr>
              <a:t>	</a:t>
            </a:r>
            <a:r>
              <a:rPr lang="de-DE" sz="3200" b="1" dirty="0" err="1">
                <a:solidFill>
                  <a:srgbClr val="0070B9"/>
                </a:solidFill>
                <a:sym typeface="Wingdings"/>
              </a:rPr>
              <a:t>energy</a:t>
            </a:r>
            <a:r>
              <a:rPr lang="de-DE" sz="3200" b="1" dirty="0">
                <a:solidFill>
                  <a:srgbClr val="0070B9"/>
                </a:solidFill>
                <a:sym typeface="Wingdings"/>
              </a:rPr>
              <a:t> </a:t>
            </a:r>
            <a:r>
              <a:rPr lang="de-DE" sz="3200" b="1" dirty="0" err="1" smtClean="0">
                <a:solidFill>
                  <a:srgbClr val="0070B9"/>
                </a:solidFill>
                <a:sym typeface="Wingdings"/>
              </a:rPr>
              <a:t>managers</a:t>
            </a:r>
            <a:r>
              <a:rPr lang="de-DE" sz="3200" b="1" dirty="0" smtClean="0">
                <a:solidFill>
                  <a:srgbClr val="0070B9"/>
                </a:solidFill>
                <a:sym typeface="Wingdings"/>
              </a:rPr>
              <a:t>...but:</a:t>
            </a:r>
            <a:endParaRPr lang="de-DE" sz="3200" b="1" dirty="0">
              <a:solidFill>
                <a:srgbClr val="0070B9"/>
              </a:solidFill>
            </a:endParaRPr>
          </a:p>
          <a:p>
            <a:pPr marL="447675" lvl="2" indent="-447675">
              <a:spcAft>
                <a:spcPts val="600"/>
              </a:spcAft>
              <a:buFont typeface="Arial"/>
              <a:buChar char="•"/>
            </a:pPr>
            <a:r>
              <a:rPr lang="de-DE" sz="3200" dirty="0" err="1">
                <a:solidFill>
                  <a:srgbClr val="0070B9"/>
                </a:solidFill>
              </a:rPr>
              <a:t>Unpaid</a:t>
            </a:r>
            <a:r>
              <a:rPr lang="de-DE" sz="3200" dirty="0">
                <a:solidFill>
                  <a:srgbClr val="0070B9"/>
                </a:solidFill>
              </a:rPr>
              <a:t> &amp; </a:t>
            </a:r>
            <a:r>
              <a:rPr lang="de-DE" sz="3200" dirty="0" err="1">
                <a:solidFill>
                  <a:srgbClr val="0070B9"/>
                </a:solidFill>
              </a:rPr>
              <a:t>unappreaciated</a:t>
            </a:r>
            <a:r>
              <a:rPr lang="de-DE" sz="3200" dirty="0">
                <a:solidFill>
                  <a:srgbClr val="0070B9"/>
                </a:solidFill>
              </a:rPr>
              <a:t> </a:t>
            </a:r>
          </a:p>
          <a:p>
            <a:pPr marL="0" lvl="2">
              <a:spcAft>
                <a:spcPts val="600"/>
              </a:spcAft>
            </a:pPr>
            <a:r>
              <a:rPr lang="de-DE" sz="3200" dirty="0">
                <a:solidFill>
                  <a:srgbClr val="0070B9"/>
                </a:solidFill>
              </a:rPr>
              <a:t>	</a:t>
            </a:r>
            <a:r>
              <a:rPr lang="de-DE" sz="3200" dirty="0" err="1">
                <a:solidFill>
                  <a:srgbClr val="0070B9"/>
                </a:solidFill>
              </a:rPr>
              <a:t>workload</a:t>
            </a:r>
            <a:endParaRPr lang="de-DE" sz="3200" dirty="0">
              <a:solidFill>
                <a:srgbClr val="0070B9"/>
              </a:solidFill>
            </a:endParaRPr>
          </a:p>
          <a:p>
            <a:pPr marL="447675" lvl="2" indent="-447675">
              <a:spcAft>
                <a:spcPts val="600"/>
              </a:spcAft>
              <a:buFont typeface="Arial"/>
              <a:buChar char="•"/>
            </a:pPr>
            <a:r>
              <a:rPr lang="de-DE" sz="3200" dirty="0">
                <a:solidFill>
                  <a:srgbClr val="0070B9"/>
                </a:solidFill>
              </a:rPr>
              <a:t>Lack </a:t>
            </a:r>
            <a:r>
              <a:rPr lang="de-DE" sz="3200" dirty="0" err="1">
                <a:solidFill>
                  <a:srgbClr val="0070B9"/>
                </a:solidFill>
              </a:rPr>
              <a:t>of</a:t>
            </a:r>
            <a:r>
              <a:rPr lang="de-DE" sz="3200" dirty="0">
                <a:solidFill>
                  <a:srgbClr val="0070B9"/>
                </a:solidFill>
              </a:rPr>
              <a:t> </a:t>
            </a:r>
            <a:r>
              <a:rPr lang="de-DE" sz="3200" dirty="0" err="1">
                <a:solidFill>
                  <a:srgbClr val="0070B9"/>
                </a:solidFill>
              </a:rPr>
              <a:t>awareness</a:t>
            </a:r>
            <a:r>
              <a:rPr lang="de-DE" sz="3200" dirty="0">
                <a:solidFill>
                  <a:srgbClr val="0070B9"/>
                </a:solidFill>
              </a:rPr>
              <a:t> on </a:t>
            </a:r>
          </a:p>
          <a:p>
            <a:pPr marL="0" lvl="2">
              <a:spcAft>
                <a:spcPts val="600"/>
              </a:spcAft>
            </a:pPr>
            <a:r>
              <a:rPr lang="de-DE" sz="3200" dirty="0">
                <a:solidFill>
                  <a:srgbClr val="0070B9"/>
                </a:solidFill>
              </a:rPr>
              <a:t>	</a:t>
            </a:r>
            <a:r>
              <a:rPr lang="de-DE" sz="3200" dirty="0" err="1">
                <a:solidFill>
                  <a:srgbClr val="0070B9"/>
                </a:solidFill>
              </a:rPr>
              <a:t>inequalities</a:t>
            </a:r>
            <a:endParaRPr lang="de-DE" sz="3200" dirty="0">
              <a:solidFill>
                <a:srgbClr val="0070B9"/>
              </a:solidFill>
            </a:endParaRPr>
          </a:p>
          <a:p>
            <a:pPr marL="447675" lvl="2" indent="-447675">
              <a:spcAft>
                <a:spcPts val="600"/>
              </a:spcAft>
              <a:buFont typeface="Arial"/>
              <a:buChar char="•"/>
            </a:pPr>
            <a:r>
              <a:rPr lang="de-DE" sz="3200" dirty="0" err="1">
                <a:solidFill>
                  <a:srgbClr val="0070B9"/>
                </a:solidFill>
              </a:rPr>
              <a:t>Inadequate</a:t>
            </a:r>
            <a:r>
              <a:rPr lang="de-DE" sz="3200" dirty="0">
                <a:solidFill>
                  <a:srgbClr val="0070B9"/>
                </a:solidFill>
              </a:rPr>
              <a:t> </a:t>
            </a:r>
            <a:r>
              <a:rPr lang="de-DE" sz="3200" dirty="0" err="1">
                <a:solidFill>
                  <a:srgbClr val="0070B9"/>
                </a:solidFill>
              </a:rPr>
              <a:t>structures</a:t>
            </a:r>
            <a:r>
              <a:rPr lang="de-DE" sz="3200" dirty="0">
                <a:solidFill>
                  <a:srgbClr val="0070B9"/>
                </a:solidFill>
              </a:rPr>
              <a:t> </a:t>
            </a:r>
            <a:r>
              <a:rPr lang="de-DE" sz="3200" dirty="0" err="1">
                <a:solidFill>
                  <a:srgbClr val="0070B9"/>
                </a:solidFill>
              </a:rPr>
              <a:t>for</a:t>
            </a:r>
            <a:r>
              <a:rPr lang="de-DE" sz="3200" dirty="0">
                <a:solidFill>
                  <a:srgbClr val="0070B9"/>
                </a:solidFill>
              </a:rPr>
              <a:t> </a:t>
            </a:r>
          </a:p>
          <a:p>
            <a:pPr marL="0" lvl="2">
              <a:spcAft>
                <a:spcPts val="600"/>
              </a:spcAft>
            </a:pPr>
            <a:r>
              <a:rPr lang="de-DE" sz="3200" dirty="0">
                <a:solidFill>
                  <a:srgbClr val="0070B9"/>
                </a:solidFill>
              </a:rPr>
              <a:t>	</a:t>
            </a:r>
            <a:r>
              <a:rPr lang="de-DE" sz="3200" dirty="0" err="1">
                <a:solidFill>
                  <a:srgbClr val="0070B9"/>
                </a:solidFill>
              </a:rPr>
              <a:t>women‘s</a:t>
            </a:r>
            <a:r>
              <a:rPr lang="de-DE" sz="3200" dirty="0">
                <a:solidFill>
                  <a:srgbClr val="0070B9"/>
                </a:solidFill>
              </a:rPr>
              <a:t> </a:t>
            </a:r>
            <a:r>
              <a:rPr lang="de-DE" sz="3200" dirty="0" err="1">
                <a:solidFill>
                  <a:srgbClr val="0070B9"/>
                </a:solidFill>
              </a:rPr>
              <a:t>participation</a:t>
            </a:r>
            <a:r>
              <a:rPr lang="de-DE" sz="3200" dirty="0">
                <a:solidFill>
                  <a:srgbClr val="0070B9"/>
                </a:solidFill>
              </a:rPr>
              <a:t> </a:t>
            </a:r>
          </a:p>
          <a:p>
            <a:pPr marL="0" lvl="2"/>
            <a:endParaRPr lang="de-DE" sz="3200" dirty="0">
              <a:solidFill>
                <a:srgbClr val="0070B9"/>
              </a:solidFill>
            </a:endParaRPr>
          </a:p>
          <a:p>
            <a:pPr marL="447675" lvl="2" indent="-447675">
              <a:buFont typeface="Arial"/>
              <a:buChar char="•"/>
            </a:pPr>
            <a:endParaRPr lang="de-DE" sz="3200" dirty="0">
              <a:solidFill>
                <a:srgbClr val="0070B9"/>
              </a:solidFill>
            </a:endParaRPr>
          </a:p>
          <a:p>
            <a:pPr marL="447675" lvl="2" indent="-447675">
              <a:buFont typeface="Arial"/>
              <a:buChar char="•"/>
            </a:pPr>
            <a:endParaRPr lang="de-DE" sz="3200" dirty="0">
              <a:solidFill>
                <a:srgbClr val="0070B9"/>
              </a:solidFill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877" y="1637837"/>
            <a:ext cx="3125427" cy="47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05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79425" y="-10594"/>
            <a:ext cx="8281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de-DE" sz="3600" dirty="0" smtClean="0">
                <a:solidFill>
                  <a:srgbClr val="FF9900"/>
                </a:solidFill>
              </a:rPr>
              <a:t>Energy access is not gender-neutral</a:t>
            </a:r>
            <a:endParaRPr lang="en-US" altLang="de-DE" sz="3600" dirty="0">
              <a:solidFill>
                <a:srgbClr val="FF9900"/>
              </a:solidFill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479425" y="1451435"/>
            <a:ext cx="8281988" cy="476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B9"/>
                </a:solidFill>
              </a:rPr>
              <a:t>Energy poverty has gender dimensions</a:t>
            </a:r>
            <a:endParaRPr lang="de-DE" sz="2800" dirty="0">
              <a:solidFill>
                <a:srgbClr val="0070B9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B9"/>
                </a:solidFill>
              </a:rPr>
              <a:t>No access to affordable and safe energy</a:t>
            </a:r>
            <a:endParaRPr lang="de-DE" sz="2400" dirty="0">
              <a:solidFill>
                <a:srgbClr val="0070B9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B9"/>
                </a:solidFill>
              </a:rPr>
              <a:t>Indoor pollution affects mostly health of women/children</a:t>
            </a:r>
            <a:endParaRPr lang="de-DE" sz="2400" dirty="0">
              <a:solidFill>
                <a:srgbClr val="0070B9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B9"/>
                </a:solidFill>
              </a:rPr>
              <a:t>Low income households live in less energy efficient houses</a:t>
            </a:r>
            <a:endParaRPr lang="de-DE" sz="2400" dirty="0">
              <a:solidFill>
                <a:srgbClr val="0070B9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B9"/>
                </a:solidFill>
              </a:rPr>
              <a:t>Energy services and programs can promote women’s skills and employment</a:t>
            </a:r>
            <a:endParaRPr lang="de-DE" sz="2800" dirty="0">
              <a:solidFill>
                <a:srgbClr val="0070B9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B9"/>
                </a:solidFill>
              </a:rPr>
              <a:t>Women are still not represented equally in energy leadership positions </a:t>
            </a:r>
            <a:endParaRPr lang="de-DE" sz="2400" dirty="0">
              <a:solidFill>
                <a:srgbClr val="0070B9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B9"/>
                </a:solidFill>
              </a:rPr>
              <a:t>Energy policies and programs need to be gender sensitive</a:t>
            </a:r>
            <a:endParaRPr lang="de-DE" sz="2800" dirty="0">
              <a:solidFill>
                <a:srgbClr val="0070B9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B9"/>
                </a:solidFill>
              </a:rPr>
              <a:t>Women are most primary energy managers but not decision makers</a:t>
            </a:r>
            <a:endParaRPr lang="de-DE" sz="2400" dirty="0">
              <a:solidFill>
                <a:srgbClr val="007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17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5394" y="274638"/>
            <a:ext cx="8567165" cy="1143000"/>
          </a:xfrm>
        </p:spPr>
        <p:txBody>
          <a:bodyPr>
            <a:normAutofit/>
          </a:bodyPr>
          <a:lstStyle/>
          <a:p>
            <a:pPr marL="174625"/>
            <a:r>
              <a:rPr lang="de-DE" sz="4400" dirty="0" err="1">
                <a:solidFill>
                  <a:srgbClr val="FF9900"/>
                </a:solidFill>
                <a:latin typeface="+mn-lt"/>
                <a:ea typeface="+mn-ea"/>
                <a:cs typeface="+mn-cs"/>
              </a:rPr>
              <a:t>Increase</a:t>
            </a:r>
            <a:r>
              <a:rPr lang="de-DE" sz="4400" dirty="0">
                <a:solidFill>
                  <a:srgbClr val="FF99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4400" dirty="0" err="1">
                <a:solidFill>
                  <a:srgbClr val="FF9900"/>
                </a:solidFill>
                <a:latin typeface="+mn-lt"/>
                <a:ea typeface="+mn-ea"/>
                <a:cs typeface="+mn-cs"/>
              </a:rPr>
              <a:t>women‘s</a:t>
            </a:r>
            <a:r>
              <a:rPr lang="de-DE" sz="4400" dirty="0">
                <a:solidFill>
                  <a:srgbClr val="FF99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4400" dirty="0" err="1">
                <a:solidFill>
                  <a:srgbClr val="FF9900"/>
                </a:solidFill>
                <a:latin typeface="+mn-lt"/>
                <a:ea typeface="+mn-ea"/>
                <a:cs typeface="+mn-cs"/>
              </a:rPr>
              <a:t>participation</a:t>
            </a:r>
            <a:endParaRPr lang="de-DE" sz="4400" dirty="0">
              <a:solidFill>
                <a:srgbClr val="FF99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Bild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934" y="1417638"/>
            <a:ext cx="4679287" cy="35298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3085" y="1417638"/>
            <a:ext cx="3999910" cy="378565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271463" lvl="2" indent="-271463">
              <a:defRPr/>
            </a:pPr>
            <a:r>
              <a:rPr lang="de-DE" sz="2000" dirty="0" err="1">
                <a:solidFill>
                  <a:srgbClr val="0070B9"/>
                </a:solidFill>
                <a:ea typeface="MS PGothic" charset="0"/>
                <a:cs typeface="Arial" pitchFamily="34" charset="0"/>
              </a:rPr>
              <a:t>through</a:t>
            </a:r>
            <a:r>
              <a:rPr lang="de-DE" sz="2000" dirty="0">
                <a:solidFill>
                  <a:srgbClr val="0070B9"/>
                </a:solidFill>
                <a:ea typeface="MS PGothic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ea typeface="MS PGothic" charset="0"/>
                <a:cs typeface="Arial" pitchFamily="34" charset="0"/>
              </a:rPr>
              <a:t>clear</a:t>
            </a:r>
            <a:r>
              <a:rPr lang="de-DE" sz="2000" dirty="0">
                <a:solidFill>
                  <a:srgbClr val="0070B9"/>
                </a:solidFill>
                <a:ea typeface="MS PGothic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ea typeface="MS PGothic" charset="0"/>
                <a:cs typeface="Arial" pitchFamily="34" charset="0"/>
              </a:rPr>
              <a:t>gender</a:t>
            </a:r>
            <a:r>
              <a:rPr lang="de-DE" sz="2000" dirty="0">
                <a:solidFill>
                  <a:srgbClr val="0070B9"/>
                </a:solidFill>
                <a:ea typeface="MS PGothic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ea typeface="MS PGothic" charset="0"/>
                <a:cs typeface="Arial" pitchFamily="34" charset="0"/>
              </a:rPr>
              <a:t>strategies</a:t>
            </a:r>
            <a:r>
              <a:rPr lang="de-DE" sz="2000" dirty="0">
                <a:solidFill>
                  <a:srgbClr val="0070B9"/>
                </a:solidFill>
                <a:ea typeface="MS PGothic" charset="0"/>
                <a:cs typeface="Arial" pitchFamily="34" charset="0"/>
              </a:rPr>
              <a:t>:</a:t>
            </a:r>
          </a:p>
          <a:p>
            <a:pPr marL="541338" lvl="3" indent="-269875">
              <a:buFont typeface="Wingdings" pitchFamily="2" charset="2"/>
              <a:buChar char="à"/>
              <a:defRPr/>
            </a:pP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Quota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in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board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(min. 40%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of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positions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female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)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and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stimulation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of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women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membership</a:t>
            </a:r>
            <a:endParaRPr lang="de-DE" sz="2000" dirty="0">
              <a:solidFill>
                <a:srgbClr val="0070B9"/>
              </a:solidFill>
              <a:cs typeface="Arial" pitchFamily="34" charset="0"/>
            </a:endParaRPr>
          </a:p>
          <a:p>
            <a:pPr marL="541338" lvl="3" indent="-269875">
              <a:buFont typeface="Wingdings" pitchFamily="2" charset="2"/>
              <a:buChar char="à"/>
              <a:defRPr/>
            </a:pP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Leadership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training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for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women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in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management</a:t>
            </a:r>
            <a:endParaRPr lang="de-DE" sz="2000" dirty="0">
              <a:solidFill>
                <a:srgbClr val="0070B9"/>
              </a:solidFill>
              <a:cs typeface="Arial" pitchFamily="34" charset="0"/>
            </a:endParaRPr>
          </a:p>
          <a:p>
            <a:pPr marL="541338" lvl="3" indent="-269875">
              <a:buFont typeface="Wingdings" pitchFamily="2" charset="2"/>
              <a:buChar char="à"/>
              <a:defRPr/>
            </a:pP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Awareness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raising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on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gender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and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the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importance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of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women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equal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particiation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for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women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and</a:t>
            </a:r>
            <a:r>
              <a:rPr lang="de-DE" sz="2000" dirty="0">
                <a:solidFill>
                  <a:srgbClr val="0070B9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0070B9"/>
                </a:solidFill>
                <a:cs typeface="Arial" pitchFamily="34" charset="0"/>
              </a:rPr>
              <a:t>men</a:t>
            </a:r>
            <a:endParaRPr lang="de-DE" sz="2000" dirty="0">
              <a:solidFill>
                <a:srgbClr val="0070B9"/>
              </a:solidFill>
              <a:cs typeface="Arial" pitchFamily="34" charset="0"/>
            </a:endParaRPr>
          </a:p>
          <a:p>
            <a:pPr marL="541338" lvl="3" indent="-269875">
              <a:buFont typeface="Wingdings" pitchFamily="2" charset="2"/>
              <a:buChar char="à"/>
              <a:defRPr/>
            </a:pPr>
            <a:endParaRPr lang="en-US" sz="2000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75" y="4968924"/>
            <a:ext cx="1147120" cy="15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233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823</Words>
  <Application>Microsoft Macintosh PowerPoint</Application>
  <PresentationFormat>Présentation à l'écran (4:3)</PresentationFormat>
  <Paragraphs>188</Paragraphs>
  <Slides>12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Office-Design</vt:lpstr>
      <vt:lpstr>1_Benutzerdefiniertes Design</vt:lpstr>
      <vt:lpstr>2_Benutzerdefiniertes Design</vt:lpstr>
      <vt:lpstr>3_Benutzerdefiniertes Design</vt:lpstr>
      <vt:lpstr>Benutzerdefiniertes Design</vt:lpstr>
      <vt:lpstr>Présentation PowerPoint</vt:lpstr>
      <vt:lpstr>Présentation PowerPoint</vt:lpstr>
      <vt:lpstr>Sustainable Energy Services Solar heaters, efficient stoves, insulation </vt:lpstr>
      <vt:lpstr>USPs Unique Selling Points</vt:lpstr>
      <vt:lpstr>Georgian energy cooperative</vt:lpstr>
      <vt:lpstr>Gender-just energy cooperatives</vt:lpstr>
      <vt:lpstr>Women in Georgia</vt:lpstr>
      <vt:lpstr>Présentation PowerPoint</vt:lpstr>
      <vt:lpstr>Increase women‘s participation</vt:lpstr>
      <vt:lpstr>Présentation PowerPoint</vt:lpstr>
      <vt:lpstr>Climate Finance for acceleration</vt:lpstr>
      <vt:lpstr>Présentation PowerPoint</vt:lpstr>
    </vt:vector>
  </TitlesOfParts>
  <Company>---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--- ---</dc:creator>
  <cp:lastModifiedBy>Anne BARRE</cp:lastModifiedBy>
  <cp:revision>123</cp:revision>
  <dcterms:created xsi:type="dcterms:W3CDTF">2017-03-07T16:46:17Z</dcterms:created>
  <dcterms:modified xsi:type="dcterms:W3CDTF">2018-05-07T12:03:58Z</dcterms:modified>
</cp:coreProperties>
</file>